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sldIdLst>
    <p:sldId id="256" r:id="rId2"/>
    <p:sldId id="275" r:id="rId3"/>
    <p:sldId id="302" r:id="rId4"/>
    <p:sldId id="290" r:id="rId5"/>
    <p:sldId id="257" r:id="rId6"/>
    <p:sldId id="276" r:id="rId7"/>
    <p:sldId id="277" r:id="rId8"/>
    <p:sldId id="292" r:id="rId9"/>
    <p:sldId id="303" r:id="rId10"/>
    <p:sldId id="278" r:id="rId11"/>
    <p:sldId id="293" r:id="rId12"/>
    <p:sldId id="294" r:id="rId13"/>
    <p:sldId id="295" r:id="rId14"/>
    <p:sldId id="304" r:id="rId15"/>
    <p:sldId id="296" r:id="rId16"/>
    <p:sldId id="297" r:id="rId17"/>
    <p:sldId id="298" r:id="rId18"/>
    <p:sldId id="299" r:id="rId19"/>
    <p:sldId id="300" r:id="rId20"/>
    <p:sldId id="301" r:id="rId21"/>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5">
          <p15:clr>
            <a:srgbClr val="A4A3A4"/>
          </p15:clr>
        </p15:guide>
        <p15:guide id="2" pos="3828">
          <p15:clr>
            <a:srgbClr val="A4A3A4"/>
          </p15:clr>
        </p15:guide>
        <p15:guide id="3"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BFCB"/>
    <a:srgbClr val="22B2C5"/>
    <a:srgbClr val="CAD557"/>
    <a:srgbClr val="F1C1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50" autoAdjust="0"/>
    <p:restoredTop sz="94660"/>
  </p:normalViewPr>
  <p:slideViewPr>
    <p:cSldViewPr snapToGrid="0" showGuides="1">
      <p:cViewPr varScale="1">
        <p:scale>
          <a:sx n="72" d="100"/>
          <a:sy n="72" d="100"/>
        </p:scale>
        <p:origin x="1602" y="60"/>
      </p:cViewPr>
      <p:guideLst>
        <p:guide orient="horz" pos="2045"/>
        <p:guide pos="3828"/>
        <p:guide pos="28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2AFA708-221A-4490-BBEC-FBF0E6DE9F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8286" y="5778000"/>
            <a:ext cx="1105714" cy="1080000"/>
          </a:xfrm>
          <a:prstGeom prst="rect">
            <a:avLst/>
          </a:prstGeom>
        </p:spPr>
      </p:pic>
      <p:pic>
        <p:nvPicPr>
          <p:cNvPr id="17" name="图片 16">
            <a:extLst>
              <a:ext uri="{FF2B5EF4-FFF2-40B4-BE49-F238E27FC236}">
                <a16:creationId xmlns:a16="http://schemas.microsoft.com/office/drawing/2014/main" id="{76CEE2E1-42A4-4912-84AB-877584F51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707" y="6059355"/>
            <a:ext cx="798645" cy="762066"/>
          </a:xfrm>
          <a:prstGeom prst="rect">
            <a:avLst/>
          </a:prstGeom>
        </p:spPr>
      </p:pic>
      <p:pic>
        <p:nvPicPr>
          <p:cNvPr id="15" name="图片 14">
            <a:extLst>
              <a:ext uri="{FF2B5EF4-FFF2-40B4-BE49-F238E27FC236}">
                <a16:creationId xmlns:a16="http://schemas.microsoft.com/office/drawing/2014/main" id="{023745A1-A13C-4615-B761-93CFEDACD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22776"/>
            <a:ext cx="1115665" cy="835224"/>
          </a:xfrm>
          <a:prstGeom prst="rect">
            <a:avLst/>
          </a:prstGeom>
        </p:spPr>
      </p:pic>
      <p:pic>
        <p:nvPicPr>
          <p:cNvPr id="13" name="图片 12">
            <a:extLst>
              <a:ext uri="{FF2B5EF4-FFF2-40B4-BE49-F238E27FC236}">
                <a16:creationId xmlns:a16="http://schemas.microsoft.com/office/drawing/2014/main" id="{CEF4B0CB-F078-409A-82EB-B1ACF8791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65" y="1416507"/>
            <a:ext cx="2667042" cy="2520000"/>
          </a:xfrm>
          <a:prstGeom prst="rect">
            <a:avLst/>
          </a:prstGeom>
        </p:spPr>
      </p:pic>
      <p:pic>
        <p:nvPicPr>
          <p:cNvPr id="9" name="图片 8">
            <a:extLst>
              <a:ext uri="{FF2B5EF4-FFF2-40B4-BE49-F238E27FC236}">
                <a16:creationId xmlns:a16="http://schemas.microsoft.com/office/drawing/2014/main" id="{FC0B6C71-FCC0-4D38-9B76-442040D5D8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3812"/>
            <a:ext cx="2211429" cy="2160000"/>
          </a:xfrm>
          <a:prstGeom prst="rect">
            <a:avLst/>
          </a:prstGeom>
        </p:spPr>
      </p:pic>
      <p:pic>
        <p:nvPicPr>
          <p:cNvPr id="11" name="图片 10">
            <a:extLst>
              <a:ext uri="{FF2B5EF4-FFF2-40B4-BE49-F238E27FC236}">
                <a16:creationId xmlns:a16="http://schemas.microsoft.com/office/drawing/2014/main" id="{CE614E50-F4C4-4D18-9AB3-9FAF4E9997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158" y="-3674"/>
            <a:ext cx="2396842" cy="2160000"/>
          </a:xfrm>
          <a:prstGeom prst="rect">
            <a:avLst/>
          </a:prstGeom>
        </p:spPr>
      </p:pic>
      <p:pic>
        <p:nvPicPr>
          <p:cNvPr id="19" name="图片 18">
            <a:extLst>
              <a:ext uri="{FF2B5EF4-FFF2-40B4-BE49-F238E27FC236}">
                <a16:creationId xmlns:a16="http://schemas.microsoft.com/office/drawing/2014/main" id="{CEF94025-1DB7-4042-A997-CF502ABCA9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5193" y="0"/>
            <a:ext cx="1842858" cy="1800000"/>
          </a:xfrm>
          <a:prstGeom prst="rect">
            <a:avLst/>
          </a:prstGeom>
        </p:spPr>
      </p:pic>
      <p:sp>
        <p:nvSpPr>
          <p:cNvPr id="2" name="Title 1"/>
          <p:cNvSpPr>
            <a:spLocks noGrp="1"/>
          </p:cNvSpPr>
          <p:nvPr>
            <p:ph type="ctrTitle"/>
          </p:nvPr>
        </p:nvSpPr>
        <p:spPr>
          <a:xfrm>
            <a:off x="2776185" y="2413142"/>
            <a:ext cx="5976658" cy="1800001"/>
          </a:xfrm>
          <a:ln w="38100">
            <a:solidFill>
              <a:srgbClr val="51BFCB"/>
            </a:solidFill>
          </a:ln>
        </p:spPr>
        <p:txBody>
          <a:bodyPr anchor="ctr">
            <a:normAutofit/>
          </a:bodyPr>
          <a:lstStyle>
            <a:lvl1pPr algn="ctr">
              <a:defRPr sz="4800">
                <a:solidFill>
                  <a:schemeClr val="accent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776185" y="4657053"/>
            <a:ext cx="5976658" cy="611411"/>
          </a:xfrm>
        </p:spPr>
        <p:txBody>
          <a:bodyPr anchor="ctr"/>
          <a:lstStyle>
            <a:lvl1pPr marL="0" indent="0" algn="ctr">
              <a:buNone/>
              <a:defRPr sz="2400">
                <a:solidFill>
                  <a:schemeClr val="accent5">
                    <a:lumMod val="60000"/>
                    <a:lumOff val="4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pic>
        <p:nvPicPr>
          <p:cNvPr id="23" name="图片 22">
            <a:extLst>
              <a:ext uri="{FF2B5EF4-FFF2-40B4-BE49-F238E27FC236}">
                <a16:creationId xmlns:a16="http://schemas.microsoft.com/office/drawing/2014/main" id="{571FE9F8-C686-421E-9A76-CD52BA9D14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9652" y="1729525"/>
            <a:ext cx="1689485" cy="673253"/>
          </a:xfrm>
          <a:prstGeom prst="rect">
            <a:avLst/>
          </a:prstGeom>
        </p:spPr>
      </p:pic>
      <p:sp>
        <p:nvSpPr>
          <p:cNvPr id="25" name="矩形 24">
            <a:extLst>
              <a:ext uri="{FF2B5EF4-FFF2-40B4-BE49-F238E27FC236}">
                <a16:creationId xmlns:a16="http://schemas.microsoft.com/office/drawing/2014/main" id="{B6324060-DABC-48C8-80A0-7ADB45E7C07B}"/>
              </a:ext>
            </a:extLst>
          </p:cNvPr>
          <p:cNvSpPr/>
          <p:nvPr/>
        </p:nvSpPr>
        <p:spPr>
          <a:xfrm>
            <a:off x="4429137" y="1887438"/>
            <a:ext cx="1993238" cy="369332"/>
          </a:xfrm>
          <a:prstGeom prst="rect">
            <a:avLst/>
          </a:prstGeom>
        </p:spPr>
        <p:txBody>
          <a:bodyPr wrap="none">
            <a:spAutoFit/>
          </a:bodyPr>
          <a:lstStyle/>
          <a:p>
            <a:r>
              <a:rPr lang="en-US" altLang="zh-CN" dirty="0" err="1">
                <a:solidFill>
                  <a:schemeClr val="accent6"/>
                </a:solidFill>
                <a:latin typeface="微软雅黑" panose="020B0503020204020204" pitchFamily="34" charset="-122"/>
                <a:ea typeface="微软雅黑" panose="020B0503020204020204" pitchFamily="34" charset="-122"/>
              </a:rPr>
              <a:t>Pygame</a:t>
            </a:r>
            <a:r>
              <a:rPr lang="zh-CN" altLang="en-US" dirty="0">
                <a:solidFill>
                  <a:schemeClr val="accent6"/>
                </a:solidFill>
                <a:latin typeface="微软雅黑" panose="020B0503020204020204" pitchFamily="34" charset="-122"/>
                <a:ea typeface="微软雅黑" panose="020B0503020204020204" pitchFamily="34" charset="-122"/>
              </a:rPr>
              <a:t>游戏设计</a:t>
            </a:r>
            <a:endParaRPr lang="zh-CN" altLang="en-US" dirty="0">
              <a:solidFill>
                <a:schemeClr val="accent6"/>
              </a:solidFill>
            </a:endParaRPr>
          </a:p>
        </p:txBody>
      </p:sp>
      <p:sp>
        <p:nvSpPr>
          <p:cNvPr id="26" name="Date Placeholder 3">
            <a:extLst>
              <a:ext uri="{FF2B5EF4-FFF2-40B4-BE49-F238E27FC236}">
                <a16:creationId xmlns:a16="http://schemas.microsoft.com/office/drawing/2014/main" id="{EE505CAB-4036-46DC-9804-AE59F18BD417}"/>
              </a:ext>
            </a:extLst>
          </p:cNvPr>
          <p:cNvSpPr>
            <a:spLocks noGrp="1"/>
          </p:cNvSpPr>
          <p:nvPr>
            <p:ph type="dt" sz="half" idx="10"/>
          </p:nvPr>
        </p:nvSpPr>
        <p:spPr>
          <a:xfrm>
            <a:off x="1863125" y="6440388"/>
            <a:ext cx="982399" cy="365125"/>
          </a:xfrm>
        </p:spPr>
        <p:txBody>
          <a:bodyPr/>
          <a:lstStyle>
            <a:lvl1pPr>
              <a:defRPr>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pPr/>
              <a:t>2018/3/11</a:t>
            </a:fld>
            <a:endParaRPr lang="zh-CN" altLang="en-US"/>
          </a:p>
        </p:txBody>
      </p:sp>
      <p:sp>
        <p:nvSpPr>
          <p:cNvPr id="27" name="Footer Placeholder 4">
            <a:extLst>
              <a:ext uri="{FF2B5EF4-FFF2-40B4-BE49-F238E27FC236}">
                <a16:creationId xmlns:a16="http://schemas.microsoft.com/office/drawing/2014/main" id="{605DA671-651B-4189-B881-F6E9F81BFF8A}"/>
              </a:ext>
            </a:extLst>
          </p:cNvPr>
          <p:cNvSpPr>
            <a:spLocks noGrp="1"/>
          </p:cNvSpPr>
          <p:nvPr>
            <p:ph type="ftr" sz="quarter" idx="11"/>
          </p:nvPr>
        </p:nvSpPr>
        <p:spPr>
          <a:xfrm>
            <a:off x="3841844" y="6440387"/>
            <a:ext cx="1460311"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28" name="Slide Number Placeholder 5">
            <a:extLst>
              <a:ext uri="{FF2B5EF4-FFF2-40B4-BE49-F238E27FC236}">
                <a16:creationId xmlns:a16="http://schemas.microsoft.com/office/drawing/2014/main" id="{6504CF02-700E-4F7E-98E6-11F54CE6A061}"/>
              </a:ext>
            </a:extLst>
          </p:cNvPr>
          <p:cNvSpPr>
            <a:spLocks noGrp="1"/>
          </p:cNvSpPr>
          <p:nvPr>
            <p:ph type="sldNum" sz="quarter" idx="12"/>
          </p:nvPr>
        </p:nvSpPr>
        <p:spPr>
          <a:xfrm>
            <a:off x="6298475" y="6440386"/>
            <a:ext cx="982399" cy="365125"/>
          </a:xfrm>
        </p:spPr>
        <p:txBody>
          <a:bodyPr/>
          <a:lstStyle>
            <a:lvl1pPr>
              <a:defRPr>
                <a:latin typeface="微软雅黑" panose="020B0503020204020204" pitchFamily="34" charset="-122"/>
                <a:ea typeface="微软雅黑" panose="020B0503020204020204" pitchFamily="34" charset="-122"/>
              </a:defRPr>
            </a:lvl1pPr>
          </a:lstStyle>
          <a:p>
            <a:fld id="{7D9BB5D0-35E4-459D-AEF3-FE4D7C45CC19}" type="slidenum">
              <a:rPr lang="zh-CN" altLang="en-US" smtClean="0"/>
              <a:pPr/>
              <a:t>‹#›</a:t>
            </a:fld>
            <a:endParaRPr lang="zh-CN" altLang="en-US"/>
          </a:p>
        </p:txBody>
      </p:sp>
    </p:spTree>
    <p:extLst>
      <p:ext uri="{BB962C8B-B14F-4D97-AF65-F5344CB8AC3E}">
        <p14:creationId xmlns:p14="http://schemas.microsoft.com/office/powerpoint/2010/main" val="2060474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55448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03527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95136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88035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3D7B6A3-2908-4598-A487-ECFCEDE35B65}"/>
              </a:ext>
            </a:extLst>
          </p:cNvPr>
          <p:cNvPicPr>
            <a:picLocks noChangeAspect="1"/>
          </p:cNvPicPr>
          <p:nvPr/>
        </p:nvPicPr>
        <p:blipFill rotWithShape="1">
          <a:blip r:embed="rId2">
            <a:extLst>
              <a:ext uri="{28A0092B-C50C-407E-A947-70E740481C1C}">
                <a14:useLocalDpi xmlns:a14="http://schemas.microsoft.com/office/drawing/2010/main" val="0"/>
              </a:ext>
            </a:extLst>
          </a:blip>
          <a:srcRect b="19792"/>
          <a:stretch/>
        </p:blipFill>
        <p:spPr>
          <a:xfrm>
            <a:off x="13648" y="6318001"/>
            <a:ext cx="1689485" cy="540000"/>
          </a:xfrm>
          <a:prstGeom prst="rect">
            <a:avLst/>
          </a:prstGeom>
        </p:spPr>
      </p:pic>
      <p:sp>
        <p:nvSpPr>
          <p:cNvPr id="3" name="Content Placeholder 2"/>
          <p:cNvSpPr>
            <a:spLocks noGrp="1"/>
          </p:cNvSpPr>
          <p:nvPr>
            <p:ph idx="1"/>
          </p:nvPr>
        </p:nvSpPr>
        <p:spPr>
          <a:xfrm>
            <a:off x="628650" y="1487606"/>
            <a:ext cx="7886700" cy="4689357"/>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1863125" y="6440388"/>
            <a:ext cx="982399" cy="365125"/>
          </a:xfrm>
        </p:spPr>
        <p:txBody>
          <a:bodyPr/>
          <a:lstStyle>
            <a:lvl1pPr>
              <a:defRPr>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pPr/>
              <a:t>2018/3/11</a:t>
            </a:fld>
            <a:endParaRPr lang="zh-CN" altLang="en-US"/>
          </a:p>
        </p:txBody>
      </p:sp>
      <p:sp>
        <p:nvSpPr>
          <p:cNvPr id="5" name="Footer Placeholder 4"/>
          <p:cNvSpPr>
            <a:spLocks noGrp="1"/>
          </p:cNvSpPr>
          <p:nvPr>
            <p:ph type="ftr" sz="quarter" idx="11"/>
          </p:nvPr>
        </p:nvSpPr>
        <p:spPr>
          <a:xfrm>
            <a:off x="3841844" y="6440387"/>
            <a:ext cx="1460311"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12"/>
          </p:nvPr>
        </p:nvSpPr>
        <p:spPr>
          <a:xfrm>
            <a:off x="6298475" y="6440386"/>
            <a:ext cx="982399" cy="365125"/>
          </a:xfrm>
        </p:spPr>
        <p:txBody>
          <a:bodyPr/>
          <a:lstStyle>
            <a:lvl1pPr>
              <a:defRPr>
                <a:latin typeface="微软雅黑" panose="020B0503020204020204" pitchFamily="34" charset="-122"/>
                <a:ea typeface="微软雅黑" panose="020B0503020204020204" pitchFamily="34" charset="-122"/>
              </a:defRPr>
            </a:lvl1pPr>
          </a:lstStyle>
          <a:p>
            <a:fld id="{7D9BB5D0-35E4-459D-AEF3-FE4D7C45CC19}" type="slidenum">
              <a:rPr lang="zh-CN" altLang="en-US" smtClean="0"/>
              <a:pPr/>
              <a:t>‹#›</a:t>
            </a:fld>
            <a:endParaRPr lang="zh-CN" altLang="en-US" dirty="0"/>
          </a:p>
        </p:txBody>
      </p:sp>
      <p:pic>
        <p:nvPicPr>
          <p:cNvPr id="10" name="图片 9">
            <a:extLst>
              <a:ext uri="{FF2B5EF4-FFF2-40B4-BE49-F238E27FC236}">
                <a16:creationId xmlns:a16="http://schemas.microsoft.com/office/drawing/2014/main" id="{5ED694DD-14C6-4B45-B703-CF5D4A5E8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8286" y="5778000"/>
            <a:ext cx="1105714" cy="1080000"/>
          </a:xfrm>
          <a:prstGeom prst="rect">
            <a:avLst/>
          </a:prstGeom>
        </p:spPr>
      </p:pic>
      <p:pic>
        <p:nvPicPr>
          <p:cNvPr id="11" name="图片 10">
            <a:extLst>
              <a:ext uri="{FF2B5EF4-FFF2-40B4-BE49-F238E27FC236}">
                <a16:creationId xmlns:a16="http://schemas.microsoft.com/office/drawing/2014/main" id="{F8D2E324-B835-4428-9E0C-DB7EAC5E1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707" y="6059355"/>
            <a:ext cx="798645" cy="762066"/>
          </a:xfrm>
          <a:prstGeom prst="rect">
            <a:avLst/>
          </a:prstGeom>
        </p:spPr>
      </p:pic>
      <p:sp>
        <p:nvSpPr>
          <p:cNvPr id="12" name="矩形 11">
            <a:extLst>
              <a:ext uri="{FF2B5EF4-FFF2-40B4-BE49-F238E27FC236}">
                <a16:creationId xmlns:a16="http://schemas.microsoft.com/office/drawing/2014/main" id="{C8AB3D4B-C1A8-4552-B8CD-6686CA239436}"/>
              </a:ext>
            </a:extLst>
          </p:cNvPr>
          <p:cNvSpPr/>
          <p:nvPr/>
        </p:nvSpPr>
        <p:spPr>
          <a:xfrm>
            <a:off x="0" y="0"/>
            <a:ext cx="9144000" cy="360000"/>
          </a:xfrm>
          <a:prstGeom prst="rect">
            <a:avLst/>
          </a:prstGeom>
          <a:solidFill>
            <a:srgbClr val="51BFCB"/>
          </a:solidFill>
          <a:ln>
            <a:solidFill>
              <a:srgbClr val="51BF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11707" y="180000"/>
            <a:ext cx="7920000" cy="900000"/>
          </a:xfrm>
          <a:prstGeom prst="snip2DiagRect">
            <a:avLst/>
          </a:prstGeom>
          <a:solidFill>
            <a:srgbClr val="51BFCB"/>
          </a:solidFill>
          <a:ln w="28575">
            <a:solidFill>
              <a:schemeClr val="bg1"/>
            </a:solidFill>
          </a:ln>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1686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ED694DD-14C6-4B45-B703-CF5D4A5E87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8286" y="5778000"/>
            <a:ext cx="1105714" cy="1080000"/>
          </a:xfrm>
          <a:prstGeom prst="rect">
            <a:avLst/>
          </a:prstGeom>
        </p:spPr>
      </p:pic>
      <p:pic>
        <p:nvPicPr>
          <p:cNvPr id="11" name="图片 10">
            <a:extLst>
              <a:ext uri="{FF2B5EF4-FFF2-40B4-BE49-F238E27FC236}">
                <a16:creationId xmlns:a16="http://schemas.microsoft.com/office/drawing/2014/main" id="{F8D2E324-B835-4428-9E0C-DB7EAC5E1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707" y="6059355"/>
            <a:ext cx="798645" cy="762066"/>
          </a:xfrm>
          <a:prstGeom prst="rect">
            <a:avLst/>
          </a:prstGeom>
        </p:spPr>
      </p:pic>
      <p:sp>
        <p:nvSpPr>
          <p:cNvPr id="3" name="Content Placeholder 2"/>
          <p:cNvSpPr>
            <a:spLocks noGrp="1"/>
          </p:cNvSpPr>
          <p:nvPr>
            <p:ph idx="1"/>
          </p:nvPr>
        </p:nvSpPr>
        <p:spPr>
          <a:xfrm>
            <a:off x="628650" y="938351"/>
            <a:ext cx="7886700" cy="5238612"/>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2" name="矩形 11">
            <a:extLst>
              <a:ext uri="{FF2B5EF4-FFF2-40B4-BE49-F238E27FC236}">
                <a16:creationId xmlns:a16="http://schemas.microsoft.com/office/drawing/2014/main" id="{A63FD7CF-7912-4A55-9E25-D383DF3B1400}"/>
              </a:ext>
            </a:extLst>
          </p:cNvPr>
          <p:cNvSpPr/>
          <p:nvPr/>
        </p:nvSpPr>
        <p:spPr>
          <a:xfrm>
            <a:off x="0" y="0"/>
            <a:ext cx="9144000" cy="360000"/>
          </a:xfrm>
          <a:prstGeom prst="rect">
            <a:avLst/>
          </a:prstGeom>
          <a:solidFill>
            <a:srgbClr val="51BFCB"/>
          </a:solidFill>
          <a:ln>
            <a:solidFill>
              <a:srgbClr val="51BF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4A7024AB-BA81-421F-82F3-29145C52E01A}"/>
              </a:ext>
            </a:extLst>
          </p:cNvPr>
          <p:cNvPicPr>
            <a:picLocks noChangeAspect="1"/>
          </p:cNvPicPr>
          <p:nvPr/>
        </p:nvPicPr>
        <p:blipFill rotWithShape="1">
          <a:blip r:embed="rId4">
            <a:extLst>
              <a:ext uri="{28A0092B-C50C-407E-A947-70E740481C1C}">
                <a14:useLocalDpi xmlns:a14="http://schemas.microsoft.com/office/drawing/2010/main" val="0"/>
              </a:ext>
            </a:extLst>
          </a:blip>
          <a:srcRect b="19792"/>
          <a:stretch/>
        </p:blipFill>
        <p:spPr>
          <a:xfrm>
            <a:off x="13648" y="6318001"/>
            <a:ext cx="1689485" cy="540000"/>
          </a:xfrm>
          <a:prstGeom prst="rect">
            <a:avLst/>
          </a:prstGeom>
        </p:spPr>
      </p:pic>
      <p:sp>
        <p:nvSpPr>
          <p:cNvPr id="14" name="Date Placeholder 3">
            <a:extLst>
              <a:ext uri="{FF2B5EF4-FFF2-40B4-BE49-F238E27FC236}">
                <a16:creationId xmlns:a16="http://schemas.microsoft.com/office/drawing/2014/main" id="{34ED9F79-BA05-4CD4-AA20-3FAA7B7F8164}"/>
              </a:ext>
            </a:extLst>
          </p:cNvPr>
          <p:cNvSpPr>
            <a:spLocks noGrp="1"/>
          </p:cNvSpPr>
          <p:nvPr>
            <p:ph type="dt" sz="half" idx="10"/>
          </p:nvPr>
        </p:nvSpPr>
        <p:spPr>
          <a:xfrm>
            <a:off x="1863125" y="6440388"/>
            <a:ext cx="982399" cy="365125"/>
          </a:xfrm>
        </p:spPr>
        <p:txBody>
          <a:bodyPr/>
          <a:lstStyle>
            <a:lvl1pPr>
              <a:defRPr>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pPr/>
              <a:t>2018/3/11</a:t>
            </a:fld>
            <a:endParaRPr lang="zh-CN" altLang="en-US" dirty="0"/>
          </a:p>
        </p:txBody>
      </p:sp>
      <p:sp>
        <p:nvSpPr>
          <p:cNvPr id="15" name="Footer Placeholder 4">
            <a:extLst>
              <a:ext uri="{FF2B5EF4-FFF2-40B4-BE49-F238E27FC236}">
                <a16:creationId xmlns:a16="http://schemas.microsoft.com/office/drawing/2014/main" id="{76E5EED3-F5F7-4922-B0D7-3F8B87131A35}"/>
              </a:ext>
            </a:extLst>
          </p:cNvPr>
          <p:cNvSpPr>
            <a:spLocks noGrp="1"/>
          </p:cNvSpPr>
          <p:nvPr>
            <p:ph type="ftr" sz="quarter" idx="11"/>
          </p:nvPr>
        </p:nvSpPr>
        <p:spPr>
          <a:xfrm>
            <a:off x="3841844" y="6440387"/>
            <a:ext cx="1460311"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6" name="Slide Number Placeholder 5">
            <a:extLst>
              <a:ext uri="{FF2B5EF4-FFF2-40B4-BE49-F238E27FC236}">
                <a16:creationId xmlns:a16="http://schemas.microsoft.com/office/drawing/2014/main" id="{B0357C74-3DB3-42E4-9A0C-3CD0C84949A7}"/>
              </a:ext>
            </a:extLst>
          </p:cNvPr>
          <p:cNvSpPr>
            <a:spLocks noGrp="1"/>
          </p:cNvSpPr>
          <p:nvPr>
            <p:ph type="sldNum" sz="quarter" idx="12"/>
          </p:nvPr>
        </p:nvSpPr>
        <p:spPr>
          <a:xfrm>
            <a:off x="6298475" y="6440386"/>
            <a:ext cx="982399" cy="365125"/>
          </a:xfrm>
        </p:spPr>
        <p:txBody>
          <a:bodyPr/>
          <a:lstStyle>
            <a:lvl1pPr>
              <a:defRPr>
                <a:latin typeface="微软雅黑" panose="020B0503020204020204" pitchFamily="34" charset="-122"/>
                <a:ea typeface="微软雅黑" panose="020B0503020204020204" pitchFamily="34" charset="-122"/>
              </a:defRPr>
            </a:lvl1pPr>
          </a:lstStyle>
          <a:p>
            <a:fld id="{7D9BB5D0-35E4-459D-AEF3-FE4D7C45CC19}" type="slidenum">
              <a:rPr lang="zh-CN" altLang="en-US" smtClean="0"/>
              <a:pPr/>
              <a:t>‹#›</a:t>
            </a:fld>
            <a:endParaRPr lang="zh-CN" altLang="en-US" dirty="0"/>
          </a:p>
        </p:txBody>
      </p:sp>
    </p:spTree>
    <p:extLst>
      <p:ext uri="{BB962C8B-B14F-4D97-AF65-F5344CB8AC3E}">
        <p14:creationId xmlns:p14="http://schemas.microsoft.com/office/powerpoint/2010/main" val="75607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4EEB9F-6866-47D6-AE2E-34F7E791EB07}"/>
              </a:ext>
            </a:extLst>
          </p:cNvPr>
          <p:cNvSpPr/>
          <p:nvPr userDrawn="1"/>
        </p:nvSpPr>
        <p:spPr>
          <a:xfrm>
            <a:off x="0" y="0"/>
            <a:ext cx="9144000" cy="360000"/>
          </a:xfrm>
          <a:prstGeom prst="rect">
            <a:avLst/>
          </a:prstGeom>
          <a:solidFill>
            <a:srgbClr val="51BFCB"/>
          </a:solidFill>
          <a:ln>
            <a:solidFill>
              <a:srgbClr val="51BF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title"/>
          </p:nvPr>
        </p:nvSpPr>
        <p:spPr>
          <a:xfrm>
            <a:off x="432706" y="180000"/>
            <a:ext cx="7920000" cy="900000"/>
          </a:xfrm>
          <a:prstGeom prst="snip2DiagRect">
            <a:avLst/>
          </a:prstGeom>
          <a:solidFill>
            <a:srgbClr val="51BFCB"/>
          </a:solidFill>
          <a:ln w="28575">
            <a:solidFill>
              <a:schemeClr val="bg1"/>
            </a:solidFill>
          </a:ln>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541417"/>
            <a:ext cx="3886200" cy="4635546"/>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541417"/>
            <a:ext cx="3886200" cy="4635546"/>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pic>
        <p:nvPicPr>
          <p:cNvPr id="10" name="图片 9">
            <a:extLst>
              <a:ext uri="{FF2B5EF4-FFF2-40B4-BE49-F238E27FC236}">
                <a16:creationId xmlns:a16="http://schemas.microsoft.com/office/drawing/2014/main" id="{771678FD-EA55-4068-9B74-4107089455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8286" y="5778000"/>
            <a:ext cx="1105714" cy="1080000"/>
          </a:xfrm>
          <a:prstGeom prst="rect">
            <a:avLst/>
          </a:prstGeom>
        </p:spPr>
      </p:pic>
      <p:pic>
        <p:nvPicPr>
          <p:cNvPr id="11" name="图片 10">
            <a:extLst>
              <a:ext uri="{FF2B5EF4-FFF2-40B4-BE49-F238E27FC236}">
                <a16:creationId xmlns:a16="http://schemas.microsoft.com/office/drawing/2014/main" id="{21E30365-A754-49A5-A818-AA738190BE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31707" y="6059355"/>
            <a:ext cx="798645" cy="762066"/>
          </a:xfrm>
          <a:prstGeom prst="rect">
            <a:avLst/>
          </a:prstGeom>
        </p:spPr>
      </p:pic>
      <p:pic>
        <p:nvPicPr>
          <p:cNvPr id="12" name="图片 11">
            <a:extLst>
              <a:ext uri="{FF2B5EF4-FFF2-40B4-BE49-F238E27FC236}">
                <a16:creationId xmlns:a16="http://schemas.microsoft.com/office/drawing/2014/main" id="{B79A00C6-3BD8-4604-B91B-1CFECEF9F4E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9792"/>
          <a:stretch/>
        </p:blipFill>
        <p:spPr>
          <a:xfrm>
            <a:off x="13648" y="6318001"/>
            <a:ext cx="1689485" cy="540000"/>
          </a:xfrm>
          <a:prstGeom prst="rect">
            <a:avLst/>
          </a:prstGeom>
        </p:spPr>
      </p:pic>
      <p:sp>
        <p:nvSpPr>
          <p:cNvPr id="13" name="Date Placeholder 3">
            <a:extLst>
              <a:ext uri="{FF2B5EF4-FFF2-40B4-BE49-F238E27FC236}">
                <a16:creationId xmlns:a16="http://schemas.microsoft.com/office/drawing/2014/main" id="{7271CEFA-29EA-4C01-BC9A-8EA9712FF868}"/>
              </a:ext>
            </a:extLst>
          </p:cNvPr>
          <p:cNvSpPr>
            <a:spLocks noGrp="1"/>
          </p:cNvSpPr>
          <p:nvPr>
            <p:ph type="dt" sz="half" idx="10"/>
          </p:nvPr>
        </p:nvSpPr>
        <p:spPr>
          <a:xfrm>
            <a:off x="1863125" y="6440388"/>
            <a:ext cx="982399" cy="365125"/>
          </a:xfrm>
        </p:spPr>
        <p:txBody>
          <a:bodyPr/>
          <a:lstStyle>
            <a:lvl1pPr>
              <a:defRPr>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pPr/>
              <a:t>2018/3/11</a:t>
            </a:fld>
            <a:endParaRPr lang="zh-CN" altLang="en-US" dirty="0"/>
          </a:p>
        </p:txBody>
      </p:sp>
      <p:sp>
        <p:nvSpPr>
          <p:cNvPr id="14" name="Footer Placeholder 4">
            <a:extLst>
              <a:ext uri="{FF2B5EF4-FFF2-40B4-BE49-F238E27FC236}">
                <a16:creationId xmlns:a16="http://schemas.microsoft.com/office/drawing/2014/main" id="{FE832109-6956-4BC5-93C7-3E457CCA6B54}"/>
              </a:ext>
            </a:extLst>
          </p:cNvPr>
          <p:cNvSpPr>
            <a:spLocks noGrp="1"/>
          </p:cNvSpPr>
          <p:nvPr>
            <p:ph type="ftr" sz="quarter" idx="11"/>
          </p:nvPr>
        </p:nvSpPr>
        <p:spPr>
          <a:xfrm>
            <a:off x="3841844" y="6440387"/>
            <a:ext cx="1460311"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5" name="Slide Number Placeholder 5">
            <a:extLst>
              <a:ext uri="{FF2B5EF4-FFF2-40B4-BE49-F238E27FC236}">
                <a16:creationId xmlns:a16="http://schemas.microsoft.com/office/drawing/2014/main" id="{9B6885D5-98FE-40B7-9729-B8719C76E28F}"/>
              </a:ext>
            </a:extLst>
          </p:cNvPr>
          <p:cNvSpPr>
            <a:spLocks noGrp="1"/>
          </p:cNvSpPr>
          <p:nvPr>
            <p:ph type="sldNum" sz="quarter" idx="12"/>
          </p:nvPr>
        </p:nvSpPr>
        <p:spPr>
          <a:xfrm>
            <a:off x="6298475" y="6440386"/>
            <a:ext cx="982399" cy="365125"/>
          </a:xfrm>
        </p:spPr>
        <p:txBody>
          <a:bodyPr/>
          <a:lstStyle>
            <a:lvl1pPr>
              <a:defRPr>
                <a:latin typeface="微软雅黑" panose="020B0503020204020204" pitchFamily="34" charset="-122"/>
                <a:ea typeface="微软雅黑" panose="020B0503020204020204" pitchFamily="34" charset="-122"/>
              </a:defRPr>
            </a:lvl1pPr>
          </a:lstStyle>
          <a:p>
            <a:fld id="{7D9BB5D0-35E4-459D-AEF3-FE4D7C45CC19}" type="slidenum">
              <a:rPr lang="zh-CN" altLang="en-US" smtClean="0"/>
              <a:pPr/>
              <a:t>‹#›</a:t>
            </a:fld>
            <a:endParaRPr lang="zh-CN" altLang="en-US" dirty="0"/>
          </a:p>
        </p:txBody>
      </p:sp>
    </p:spTree>
    <p:extLst>
      <p:ext uri="{BB962C8B-B14F-4D97-AF65-F5344CB8AC3E}">
        <p14:creationId xmlns:p14="http://schemas.microsoft.com/office/powerpoint/2010/main" val="411996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4EEB9F-6866-47D6-AE2E-34F7E791EB07}"/>
              </a:ext>
            </a:extLst>
          </p:cNvPr>
          <p:cNvSpPr/>
          <p:nvPr userDrawn="1"/>
        </p:nvSpPr>
        <p:spPr>
          <a:xfrm>
            <a:off x="0" y="0"/>
            <a:ext cx="9144000" cy="360000"/>
          </a:xfrm>
          <a:prstGeom prst="rect">
            <a:avLst/>
          </a:prstGeom>
          <a:solidFill>
            <a:srgbClr val="51BFCB"/>
          </a:solidFill>
          <a:ln>
            <a:solidFill>
              <a:srgbClr val="51BF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Content Placeholder 2"/>
          <p:cNvSpPr>
            <a:spLocks noGrp="1"/>
          </p:cNvSpPr>
          <p:nvPr>
            <p:ph sz="half" idx="1"/>
          </p:nvPr>
        </p:nvSpPr>
        <p:spPr>
          <a:xfrm>
            <a:off x="628650" y="1123406"/>
            <a:ext cx="3886200" cy="5053557"/>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123406"/>
            <a:ext cx="3886200" cy="5053557"/>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pic>
        <p:nvPicPr>
          <p:cNvPr id="10" name="图片 9">
            <a:extLst>
              <a:ext uri="{FF2B5EF4-FFF2-40B4-BE49-F238E27FC236}">
                <a16:creationId xmlns:a16="http://schemas.microsoft.com/office/drawing/2014/main" id="{771678FD-EA55-4068-9B74-4107089455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8286" y="5778000"/>
            <a:ext cx="1105714" cy="1080000"/>
          </a:xfrm>
          <a:prstGeom prst="rect">
            <a:avLst/>
          </a:prstGeom>
        </p:spPr>
      </p:pic>
      <p:pic>
        <p:nvPicPr>
          <p:cNvPr id="11" name="图片 10">
            <a:extLst>
              <a:ext uri="{FF2B5EF4-FFF2-40B4-BE49-F238E27FC236}">
                <a16:creationId xmlns:a16="http://schemas.microsoft.com/office/drawing/2014/main" id="{21E30365-A754-49A5-A818-AA738190BE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31707" y="6059355"/>
            <a:ext cx="798645" cy="762066"/>
          </a:xfrm>
          <a:prstGeom prst="rect">
            <a:avLst/>
          </a:prstGeom>
        </p:spPr>
      </p:pic>
      <p:pic>
        <p:nvPicPr>
          <p:cNvPr id="12" name="图片 11">
            <a:extLst>
              <a:ext uri="{FF2B5EF4-FFF2-40B4-BE49-F238E27FC236}">
                <a16:creationId xmlns:a16="http://schemas.microsoft.com/office/drawing/2014/main" id="{B79A00C6-3BD8-4604-B91B-1CFECEF9F4E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9792"/>
          <a:stretch/>
        </p:blipFill>
        <p:spPr>
          <a:xfrm>
            <a:off x="13648" y="6318001"/>
            <a:ext cx="1689485" cy="540000"/>
          </a:xfrm>
          <a:prstGeom prst="rect">
            <a:avLst/>
          </a:prstGeom>
        </p:spPr>
      </p:pic>
      <p:sp>
        <p:nvSpPr>
          <p:cNvPr id="13" name="Date Placeholder 3">
            <a:extLst>
              <a:ext uri="{FF2B5EF4-FFF2-40B4-BE49-F238E27FC236}">
                <a16:creationId xmlns:a16="http://schemas.microsoft.com/office/drawing/2014/main" id="{7271CEFA-29EA-4C01-BC9A-8EA9712FF868}"/>
              </a:ext>
            </a:extLst>
          </p:cNvPr>
          <p:cNvSpPr>
            <a:spLocks noGrp="1"/>
          </p:cNvSpPr>
          <p:nvPr>
            <p:ph type="dt" sz="half" idx="10"/>
          </p:nvPr>
        </p:nvSpPr>
        <p:spPr>
          <a:xfrm>
            <a:off x="1863125" y="6440388"/>
            <a:ext cx="982399" cy="365125"/>
          </a:xfrm>
        </p:spPr>
        <p:txBody>
          <a:bodyPr/>
          <a:lstStyle>
            <a:lvl1pPr>
              <a:defRPr>
                <a:latin typeface="微软雅黑" panose="020B0503020204020204" pitchFamily="34" charset="-122"/>
                <a:ea typeface="微软雅黑" panose="020B0503020204020204" pitchFamily="34" charset="-122"/>
              </a:defRPr>
            </a:lvl1pPr>
          </a:lstStyle>
          <a:p>
            <a:fld id="{82F288E0-7875-42C4-84C8-98DBBD3BF4D2}" type="datetimeFigureOut">
              <a:rPr lang="zh-CN" altLang="en-US" smtClean="0"/>
              <a:pPr/>
              <a:t>2018/3/11</a:t>
            </a:fld>
            <a:endParaRPr lang="zh-CN" altLang="en-US" dirty="0"/>
          </a:p>
        </p:txBody>
      </p:sp>
      <p:sp>
        <p:nvSpPr>
          <p:cNvPr id="14" name="Footer Placeholder 4">
            <a:extLst>
              <a:ext uri="{FF2B5EF4-FFF2-40B4-BE49-F238E27FC236}">
                <a16:creationId xmlns:a16="http://schemas.microsoft.com/office/drawing/2014/main" id="{FE832109-6956-4BC5-93C7-3E457CCA6B54}"/>
              </a:ext>
            </a:extLst>
          </p:cNvPr>
          <p:cNvSpPr>
            <a:spLocks noGrp="1"/>
          </p:cNvSpPr>
          <p:nvPr>
            <p:ph type="ftr" sz="quarter" idx="11"/>
          </p:nvPr>
        </p:nvSpPr>
        <p:spPr>
          <a:xfrm>
            <a:off x="3841844" y="6440387"/>
            <a:ext cx="1460311" cy="365125"/>
          </a:xfr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15" name="Slide Number Placeholder 5">
            <a:extLst>
              <a:ext uri="{FF2B5EF4-FFF2-40B4-BE49-F238E27FC236}">
                <a16:creationId xmlns:a16="http://schemas.microsoft.com/office/drawing/2014/main" id="{9B6885D5-98FE-40B7-9729-B8719C76E28F}"/>
              </a:ext>
            </a:extLst>
          </p:cNvPr>
          <p:cNvSpPr>
            <a:spLocks noGrp="1"/>
          </p:cNvSpPr>
          <p:nvPr>
            <p:ph type="sldNum" sz="quarter" idx="12"/>
          </p:nvPr>
        </p:nvSpPr>
        <p:spPr>
          <a:xfrm>
            <a:off x="6298475" y="6440386"/>
            <a:ext cx="982399" cy="365125"/>
          </a:xfrm>
        </p:spPr>
        <p:txBody>
          <a:bodyPr/>
          <a:lstStyle>
            <a:lvl1pPr>
              <a:defRPr>
                <a:latin typeface="微软雅黑" panose="020B0503020204020204" pitchFamily="34" charset="-122"/>
                <a:ea typeface="微软雅黑" panose="020B0503020204020204" pitchFamily="34" charset="-122"/>
              </a:defRPr>
            </a:lvl1pPr>
          </a:lstStyle>
          <a:p>
            <a:fld id="{7D9BB5D0-35E4-459D-AEF3-FE4D7C45CC19}" type="slidenum">
              <a:rPr lang="zh-CN" altLang="en-US" smtClean="0"/>
              <a:pPr/>
              <a:t>‹#›</a:t>
            </a:fld>
            <a:endParaRPr lang="zh-CN" altLang="en-US" dirty="0"/>
          </a:p>
        </p:txBody>
      </p:sp>
    </p:spTree>
    <p:extLst>
      <p:ext uri="{BB962C8B-B14F-4D97-AF65-F5344CB8AC3E}">
        <p14:creationId xmlns:p14="http://schemas.microsoft.com/office/powerpoint/2010/main" val="5678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81088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368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32458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2018/3/11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7329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2018/3/11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06557300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4" r:id="rId4"/>
    <p:sldLayoutId id="2147483672" r:id="rId5"/>
    <p:sldLayoutId id="2147483663"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file:///C:\Users\Administrator\Desktop\Lovestoned%20-%20Bye%20Bye%20Bye.mp3" TargetMode="External"/><Relationship Id="rId1" Type="http://schemas.microsoft.com/office/2007/relationships/media" Target="file:///C:\Users\Administrator\Desktop\Lovestoned%20-%20Bye%20Bye%20Bye.mp3"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DBD64-F580-4DF3-B2C1-3ED6996CDD43}"/>
              </a:ext>
            </a:extLst>
          </p:cNvPr>
          <p:cNvSpPr>
            <a:spLocks noGrp="1"/>
          </p:cNvSpPr>
          <p:nvPr>
            <p:ph type="ctrTitle"/>
          </p:nvPr>
        </p:nvSpPr>
        <p:spPr/>
        <p:txBody>
          <a:bodyPr>
            <a:normAutofit/>
          </a:bodyPr>
          <a:lstStyle/>
          <a:p>
            <a:r>
              <a:rPr lang="zh-CN" altLang="en-US" dirty="0"/>
              <a:t>第</a:t>
            </a:r>
            <a:r>
              <a:rPr lang="en-US" altLang="zh-CN" dirty="0"/>
              <a:t>02</a:t>
            </a:r>
            <a:r>
              <a:rPr lang="zh-CN" altLang="en-US" dirty="0"/>
              <a:t>章 </a:t>
            </a:r>
            <a:r>
              <a:rPr lang="en-US" altLang="zh-CN" dirty="0"/>
              <a:t>surface</a:t>
            </a:r>
            <a:r>
              <a:rPr lang="zh-CN" altLang="en-US" dirty="0"/>
              <a:t>对象、</a:t>
            </a:r>
            <a:r>
              <a:rPr lang="en-US" altLang="zh-CN" dirty="0" err="1"/>
              <a:t>rect</a:t>
            </a:r>
            <a:r>
              <a:rPr lang="zh-CN" altLang="en-US" dirty="0"/>
              <a:t>对象</a:t>
            </a:r>
          </a:p>
        </p:txBody>
      </p:sp>
      <p:sp>
        <p:nvSpPr>
          <p:cNvPr id="3" name="副标题 2">
            <a:extLst>
              <a:ext uri="{FF2B5EF4-FFF2-40B4-BE49-F238E27FC236}">
                <a16:creationId xmlns:a16="http://schemas.microsoft.com/office/drawing/2014/main" id="{9C15CCB0-5445-4A66-B8AF-12974B3E440E}"/>
              </a:ext>
            </a:extLst>
          </p:cNvPr>
          <p:cNvSpPr>
            <a:spLocks noGrp="1"/>
          </p:cNvSpPr>
          <p:nvPr>
            <p:ph type="subTitle" idx="1"/>
          </p:nvPr>
        </p:nvSpPr>
        <p:spPr/>
        <p:txBody>
          <a:bodyPr/>
          <a:lstStyle/>
          <a:p>
            <a:r>
              <a:rPr lang="en-US" altLang="zh-CN"/>
              <a:t>Python</a:t>
            </a:r>
            <a:r>
              <a:rPr lang="zh-CN" altLang="en-US"/>
              <a:t>编程课</a:t>
            </a:r>
            <a:endParaRPr lang="zh-CN" altLang="en-US" dirty="0"/>
          </a:p>
        </p:txBody>
      </p:sp>
      <p:pic>
        <p:nvPicPr>
          <p:cNvPr id="18" name="Lovestoned - Bye Bye Bye">
            <a:hlinkClick r:id="" action="ppaction://media"/>
          </p:cNvPr>
          <p:cNvPicPr/>
          <p:nvPr>
            <a:audioFile r:link="rId2"/>
            <p:extLst>
              <p:ext uri="{DAA4B4D4-6D71-4841-9C94-3DE7FCFB9230}">
                <p14:media xmlns:p14="http://schemas.microsoft.com/office/powerpoint/2010/main" r:link="rId1"/>
              </p:ext>
            </p:extLst>
          </p:nvPr>
        </p:nvPicPr>
        <p:blipFill>
          <a:blip r:embed="rId4"/>
          <a:stretch>
            <a:fillRect/>
          </a:stretch>
        </p:blipFill>
        <p:spPr>
          <a:xfrm>
            <a:off x="838200" y="-619125"/>
            <a:ext cx="464344"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B2485A47-06EB-421E-A5A5-24121558FC5E}"/>
              </a:ext>
            </a:extLst>
          </p:cNvPr>
          <p:cNvSpPr>
            <a:spLocks noGrp="1"/>
          </p:cNvSpPr>
          <p:nvPr>
            <p:ph idx="1"/>
          </p:nvPr>
        </p:nvSpPr>
        <p:spPr/>
        <p:txBody>
          <a:bodyPr/>
          <a:lstStyle/>
          <a:p>
            <a:r>
              <a:rPr lang="zh-CN" altLang="en-US" dirty="0"/>
              <a:t>在上一节课的程序中，我们使用</a:t>
            </a:r>
            <a:r>
              <a:rPr lang="en-US" altLang="zh-CN" dirty="0"/>
              <a:t>surface</a:t>
            </a:r>
            <a:r>
              <a:rPr lang="zh-CN" altLang="en-US" dirty="0"/>
              <a:t>对象的一个方法 </a:t>
            </a:r>
            <a:r>
              <a:rPr lang="en-US" altLang="zh-CN" dirty="0" err="1"/>
              <a:t>get_rect</a:t>
            </a:r>
            <a:r>
              <a:rPr lang="en-US" altLang="zh-CN" dirty="0"/>
              <a:t>() </a:t>
            </a:r>
            <a:r>
              <a:rPr lang="zh-CN" altLang="en-US" dirty="0"/>
              <a:t>，创建了一个 </a:t>
            </a:r>
            <a:r>
              <a:rPr lang="en-US" altLang="zh-CN" dirty="0" err="1"/>
              <a:t>rect</a:t>
            </a:r>
            <a:r>
              <a:rPr lang="en-US" altLang="zh-CN" dirty="0"/>
              <a:t> </a:t>
            </a:r>
            <a:r>
              <a:rPr lang="zh-CN" altLang="en-US" dirty="0"/>
              <a:t>对象，并命名为 </a:t>
            </a:r>
            <a:r>
              <a:rPr lang="en-US" altLang="zh-CN" dirty="0"/>
              <a:t>position</a:t>
            </a:r>
            <a:r>
              <a:rPr lang="zh-CN" altLang="en-US" dirty="0"/>
              <a:t>，用来获取 </a:t>
            </a:r>
            <a:r>
              <a:rPr lang="en-US" altLang="zh-CN" dirty="0" err="1"/>
              <a:t>heroPlane</a:t>
            </a:r>
            <a:r>
              <a:rPr lang="en-US" altLang="zh-CN" dirty="0"/>
              <a:t> </a:t>
            </a:r>
            <a:r>
              <a:rPr lang="zh-CN" altLang="en-US" dirty="0"/>
              <a:t>的坐标及图像大小。</a:t>
            </a:r>
            <a:endParaRPr lang="en-US" altLang="zh-CN" dirty="0"/>
          </a:p>
          <a:p>
            <a:endParaRPr lang="zh-CN" altLang="en-US" dirty="0"/>
          </a:p>
          <a:p>
            <a:pPr eaLnBrk="0" fontAlgn="base" hangingPunct="0">
              <a:spcBef>
                <a:spcPct val="0"/>
              </a:spcBef>
              <a:spcAft>
                <a:spcPct val="0"/>
              </a:spcAft>
            </a:pPr>
            <a:r>
              <a:rPr lang="en-US" altLang="zh-CN" dirty="0">
                <a:solidFill>
                  <a:srgbClr val="FF0000"/>
                </a:solidFill>
              </a:rPr>
              <a:t>#</a:t>
            </a:r>
            <a:r>
              <a:rPr lang="zh-CN" altLang="en-US" dirty="0">
                <a:solidFill>
                  <a:srgbClr val="FF0000"/>
                </a:solidFill>
              </a:rPr>
              <a:t>创建 </a:t>
            </a:r>
            <a:r>
              <a:rPr lang="en-US" altLang="zh-CN" dirty="0" err="1">
                <a:solidFill>
                  <a:srgbClr val="FF0000"/>
                </a:solidFill>
              </a:rPr>
              <a:t>heroPlane</a:t>
            </a:r>
            <a:r>
              <a:rPr lang="en-US" altLang="zh-CN" dirty="0">
                <a:solidFill>
                  <a:srgbClr val="FF0000"/>
                </a:solidFill>
              </a:rPr>
              <a:t> </a:t>
            </a:r>
            <a:r>
              <a:rPr lang="zh-CN" altLang="en-US" dirty="0">
                <a:solidFill>
                  <a:srgbClr val="FF0000"/>
                </a:solidFill>
              </a:rPr>
              <a:t>的 </a:t>
            </a:r>
            <a:r>
              <a:rPr lang="en-US" altLang="zh-CN" dirty="0" err="1">
                <a:solidFill>
                  <a:srgbClr val="FF0000"/>
                </a:solidFill>
              </a:rPr>
              <a:t>rect</a:t>
            </a:r>
            <a:r>
              <a:rPr lang="en-US" altLang="zh-CN" dirty="0">
                <a:solidFill>
                  <a:srgbClr val="FF0000"/>
                </a:solidFill>
              </a:rPr>
              <a:t> </a:t>
            </a:r>
            <a:r>
              <a:rPr lang="zh-CN" altLang="en-US" dirty="0">
                <a:solidFill>
                  <a:srgbClr val="FF0000"/>
                </a:solidFill>
              </a:rPr>
              <a:t>对象，并命名 为</a:t>
            </a:r>
            <a:r>
              <a:rPr lang="en-US" altLang="zh-CN" dirty="0">
                <a:solidFill>
                  <a:srgbClr val="FF0000"/>
                </a:solidFill>
              </a:rPr>
              <a:t>position </a:t>
            </a:r>
            <a:endParaRPr lang="en-US" altLang="zh-CN" dirty="0">
              <a:solidFill>
                <a:srgbClr val="000000"/>
              </a:solidFill>
              <a:cs typeface="Times New Roman" panose="02020603050405020304" pitchFamily="18" charset="0"/>
            </a:endParaRPr>
          </a:p>
          <a:p>
            <a:pPr lvl="0" eaLnBrk="0" fontAlgn="base" hangingPunct="0">
              <a:spcBef>
                <a:spcPct val="0"/>
              </a:spcBef>
              <a:spcAft>
                <a:spcPct val="0"/>
              </a:spcAft>
            </a:pPr>
            <a:r>
              <a:rPr lang="zh-CN" altLang="zh-CN" dirty="0">
                <a:solidFill>
                  <a:srgbClr val="000000"/>
                </a:solidFill>
                <a:cs typeface="Times New Roman" panose="02020603050405020304" pitchFamily="18" charset="0"/>
              </a:rPr>
              <a:t>position = heroPlane.get_rect()</a:t>
            </a:r>
            <a:endParaRPr lang="en-US" altLang="zh-CN" dirty="0">
              <a:solidFill>
                <a:srgbClr val="000000"/>
              </a:solidFill>
              <a:cs typeface="Times New Roman" panose="02020603050405020304" pitchFamily="18" charset="0"/>
            </a:endParaRPr>
          </a:p>
          <a:p>
            <a:pPr lvl="0" eaLnBrk="0" fontAlgn="base" hangingPunct="0">
              <a:spcBef>
                <a:spcPct val="0"/>
              </a:spcBef>
              <a:spcAft>
                <a:spcPct val="0"/>
              </a:spcAft>
            </a:pPr>
            <a:endParaRPr lang="zh-CN" altLang="zh-CN" dirty="0">
              <a:cs typeface="Times New Roman" panose="02020603050405020304" pitchFamily="18" charset="0"/>
            </a:endParaRPr>
          </a:p>
          <a:p>
            <a:r>
              <a:rPr lang="zh-CN" altLang="en-US" dirty="0"/>
              <a:t>然后对该 </a:t>
            </a:r>
            <a:r>
              <a:rPr lang="en-US" altLang="zh-CN" dirty="0" err="1"/>
              <a:t>rect</a:t>
            </a:r>
            <a:r>
              <a:rPr lang="en-US" altLang="zh-CN" dirty="0"/>
              <a:t> </a:t>
            </a:r>
            <a:r>
              <a:rPr lang="zh-CN" altLang="en-US" dirty="0"/>
              <a:t>对象进行移动的操作。</a:t>
            </a:r>
            <a:endParaRPr lang="en-US" altLang="zh-CN" dirty="0"/>
          </a:p>
          <a:p>
            <a:endParaRPr lang="zh-CN" altLang="en-US" dirty="0"/>
          </a:p>
          <a:p>
            <a:pPr lvl="0" eaLnBrk="0" fontAlgn="base" hangingPunct="0">
              <a:spcBef>
                <a:spcPct val="0"/>
              </a:spcBef>
              <a:spcAft>
                <a:spcPct val="0"/>
              </a:spcAft>
            </a:pPr>
            <a:r>
              <a:rPr lang="en-US" altLang="zh-CN" dirty="0">
                <a:solidFill>
                  <a:srgbClr val="FF0000"/>
                </a:solidFill>
              </a:rPr>
              <a:t>#</a:t>
            </a:r>
            <a:r>
              <a:rPr lang="zh-CN" altLang="en-US" dirty="0">
                <a:solidFill>
                  <a:srgbClr val="FF0000"/>
                </a:solidFill>
              </a:rPr>
              <a:t>调用 </a:t>
            </a:r>
            <a:r>
              <a:rPr lang="en-US" altLang="zh-CN" dirty="0" err="1">
                <a:solidFill>
                  <a:srgbClr val="FF0000"/>
                </a:solidFill>
              </a:rPr>
              <a:t>rect</a:t>
            </a:r>
            <a:r>
              <a:rPr lang="en-US" altLang="zh-CN" dirty="0">
                <a:solidFill>
                  <a:srgbClr val="FF0000"/>
                </a:solidFill>
              </a:rPr>
              <a:t> </a:t>
            </a:r>
            <a:r>
              <a:rPr lang="zh-CN" altLang="en-US" dirty="0">
                <a:solidFill>
                  <a:srgbClr val="FF0000"/>
                </a:solidFill>
              </a:rPr>
              <a:t>对象的 </a:t>
            </a:r>
            <a:r>
              <a:rPr lang="en-US" altLang="zh-CN" dirty="0">
                <a:solidFill>
                  <a:srgbClr val="FF0000"/>
                </a:solidFill>
              </a:rPr>
              <a:t>move() </a:t>
            </a:r>
            <a:r>
              <a:rPr lang="zh-CN" altLang="en-US" dirty="0">
                <a:solidFill>
                  <a:srgbClr val="FF0000"/>
                </a:solidFill>
              </a:rPr>
              <a:t>方法，调整位置，并返回新的 </a:t>
            </a:r>
            <a:r>
              <a:rPr lang="en-US" altLang="zh-CN" dirty="0" err="1">
                <a:solidFill>
                  <a:srgbClr val="FF0000"/>
                </a:solidFill>
              </a:rPr>
              <a:t>rect</a:t>
            </a:r>
            <a:r>
              <a:rPr lang="en-US" altLang="zh-CN" dirty="0">
                <a:solidFill>
                  <a:srgbClr val="FF0000"/>
                </a:solidFill>
              </a:rPr>
              <a:t> </a:t>
            </a:r>
            <a:r>
              <a:rPr lang="zh-CN" altLang="en-US" dirty="0">
                <a:solidFill>
                  <a:srgbClr val="FF0000"/>
                </a:solidFill>
              </a:rPr>
              <a:t>对象，赋值给</a:t>
            </a:r>
            <a:r>
              <a:rPr lang="en-US" altLang="zh-CN" dirty="0">
                <a:solidFill>
                  <a:srgbClr val="FF0000"/>
                </a:solidFill>
              </a:rPr>
              <a:t>position</a:t>
            </a:r>
          </a:p>
          <a:p>
            <a:pPr lvl="0" eaLnBrk="0" fontAlgn="base" hangingPunct="0">
              <a:spcBef>
                <a:spcPct val="0"/>
              </a:spcBef>
              <a:spcAft>
                <a:spcPct val="0"/>
              </a:spcAft>
            </a:pPr>
            <a:r>
              <a:rPr lang="zh-CN" altLang="zh-CN" dirty="0">
                <a:solidFill>
                  <a:srgbClr val="000000"/>
                </a:solidFill>
                <a:cs typeface="Times New Roman" panose="02020603050405020304" pitchFamily="18" charset="0"/>
              </a:rPr>
              <a:t>position = position.move(speed)</a:t>
            </a:r>
            <a:endParaRPr lang="zh-CN"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0115679"/>
      </p:ext>
    </p:extLst>
  </p:cSld>
  <p:clrMapOvr>
    <a:masterClrMapping/>
  </p:clrMapOvr>
  <p:transition>
    <p:cover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DDF764-3BAD-4075-A925-C441896956F9}"/>
              </a:ext>
            </a:extLst>
          </p:cNvPr>
          <p:cNvSpPr>
            <a:spLocks noGrp="1"/>
          </p:cNvSpPr>
          <p:nvPr>
            <p:ph idx="1"/>
          </p:nvPr>
        </p:nvSpPr>
        <p:spPr/>
        <p:txBody>
          <a:bodyPr/>
          <a:lstStyle/>
          <a:p>
            <a:pPr>
              <a:lnSpc>
                <a:spcPct val="150000"/>
              </a:lnSpc>
            </a:pPr>
            <a:r>
              <a:rPr lang="zh-CN" altLang="en-US" dirty="0"/>
              <a:t>上节课我们的小飞机飞走了（飞出了窗口</a:t>
            </a:r>
            <a:r>
              <a:rPr lang="en-US" altLang="zh-CN" dirty="0"/>
              <a:t>……</a:t>
            </a:r>
            <a:r>
              <a:rPr lang="zh-CN" altLang="en-US" dirty="0"/>
              <a:t>），现在我们要把它困在窗口中，当小飞机遇到窗口边界时，就反向飞。想一想，要实现这个功能，需要哪些步骤？</a:t>
            </a:r>
            <a:endParaRPr lang="en-US" altLang="zh-CN" dirty="0"/>
          </a:p>
          <a:p>
            <a:pPr marL="671513" lvl="1" indent="-214313">
              <a:lnSpc>
                <a:spcPct val="150000"/>
              </a:lnSpc>
            </a:pPr>
            <a:r>
              <a:rPr lang="zh-CN" altLang="en-US" dirty="0"/>
              <a:t>小飞机（名字叫</a:t>
            </a:r>
            <a:r>
              <a:rPr lang="en-US" altLang="zh-CN" dirty="0" err="1"/>
              <a:t>heroPlane</a:t>
            </a:r>
            <a:r>
              <a:rPr lang="zh-CN" altLang="en-US" dirty="0"/>
              <a:t>的对象）要会飞（移动）；</a:t>
            </a:r>
            <a:endParaRPr lang="en-US" altLang="zh-CN" dirty="0"/>
          </a:p>
          <a:p>
            <a:pPr marL="671513" lvl="1" indent="-214313">
              <a:lnSpc>
                <a:spcPct val="150000"/>
              </a:lnSpc>
            </a:pPr>
            <a:r>
              <a:rPr lang="zh-CN" altLang="en-US" dirty="0"/>
              <a:t>小飞机要能知道自己飞到窗口边界了；</a:t>
            </a:r>
            <a:endParaRPr lang="en-US" altLang="zh-CN" dirty="0"/>
          </a:p>
          <a:p>
            <a:pPr marL="671513" lvl="1" indent="-214313">
              <a:lnSpc>
                <a:spcPct val="150000"/>
              </a:lnSpc>
            </a:pPr>
            <a:r>
              <a:rPr lang="zh-CN" altLang="en-US" dirty="0"/>
              <a:t>小飞机要会转向；</a:t>
            </a:r>
            <a:endParaRPr lang="en-US" altLang="zh-CN" dirty="0"/>
          </a:p>
          <a:p>
            <a:pPr marL="214313" indent="-214313">
              <a:lnSpc>
                <a:spcPct val="150000"/>
              </a:lnSpc>
            </a:pPr>
            <a:endParaRPr lang="zh-CN" altLang="en-US" dirty="0"/>
          </a:p>
          <a:p>
            <a:endParaRPr lang="zh-CN" altLang="en-US" dirty="0"/>
          </a:p>
        </p:txBody>
      </p:sp>
    </p:spTree>
    <p:extLst>
      <p:ext uri="{BB962C8B-B14F-4D97-AF65-F5344CB8AC3E}">
        <p14:creationId xmlns:p14="http://schemas.microsoft.com/office/powerpoint/2010/main" val="1656508752"/>
      </p:ext>
    </p:extLst>
  </p:cSld>
  <p:clrMapOvr>
    <a:masterClrMapping/>
  </p:clrMapOvr>
  <p:transition>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D76DC992-5A47-4CD7-A8BB-CBE832270512}"/>
              </a:ext>
            </a:extLst>
          </p:cNvPr>
          <p:cNvSpPr>
            <a:spLocks noGrp="1"/>
          </p:cNvSpPr>
          <p:nvPr>
            <p:ph idx="1"/>
          </p:nvPr>
        </p:nvSpPr>
        <p:spPr/>
        <p:txBody>
          <a:bodyPr>
            <a:normAutofit/>
          </a:bodyPr>
          <a:lstStyle/>
          <a:p>
            <a:r>
              <a:rPr lang="zh-CN" altLang="en-US" dirty="0"/>
              <a:t>我们在上节课程序的基础上添加程序，上节课的程序已经可以让小飞机飞了。</a:t>
            </a:r>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speed = [</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 </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设定小飞机移动的速度</a:t>
            </a:r>
            <a:endParaRPr lang="en-US" altLang="zh-CN" dirty="0">
              <a:solidFill>
                <a:srgbClr val="000000"/>
              </a:solidFill>
              <a:cs typeface="Times New Roman" panose="02020603050405020304" pitchFamily="18" charset="0"/>
            </a:endParaRPr>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position = position.move(speed)</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更新小飞机的位置，</a:t>
            </a:r>
            <a:r>
              <a:rPr lang="en-US" altLang="zh-CN" dirty="0">
                <a:solidFill>
                  <a:srgbClr val="FF0000"/>
                </a:solidFill>
              </a:rPr>
              <a:t>position</a:t>
            </a:r>
            <a:r>
              <a:rPr lang="zh-CN" altLang="en-US" dirty="0">
                <a:solidFill>
                  <a:srgbClr val="FF0000"/>
                </a:solidFill>
              </a:rPr>
              <a:t>是一个</a:t>
            </a:r>
            <a:r>
              <a:rPr lang="en-US" altLang="zh-CN" dirty="0" err="1">
                <a:solidFill>
                  <a:srgbClr val="FF0000"/>
                </a:solidFill>
              </a:rPr>
              <a:t>rect</a:t>
            </a:r>
            <a:r>
              <a:rPr lang="zh-CN" altLang="en-US" dirty="0">
                <a:solidFill>
                  <a:srgbClr val="FF0000"/>
                </a:solidFill>
              </a:rPr>
              <a:t>对象</a:t>
            </a:r>
            <a:endParaRPr lang="zh-CN" altLang="zh-CN" dirty="0">
              <a:cs typeface="Times New Roman" panose="02020603050405020304" pitchFamily="18" charset="0"/>
            </a:endParaRP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screen.fill(bg)</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填充纯色背景，覆盖之前的图像</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将更新后的小飞机绘制在背景图上</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pygame.display.</a:t>
            </a:r>
            <a:r>
              <a:rPr lang="en-US" altLang="zh-CN" dirty="0">
                <a:solidFill>
                  <a:srgbClr val="000000"/>
                </a:solidFill>
                <a:cs typeface="Times New Roman" panose="02020603050405020304" pitchFamily="18" charset="0"/>
              </a:rPr>
              <a:t>flip</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更新整个画面，双缓存机制，前面先将背景和小飞机更新但不显示，使用</a:t>
            </a:r>
            <a:r>
              <a:rPr lang="zh-CN" altLang="zh-CN" dirty="0">
                <a:solidFill>
                  <a:srgbClr val="FF0000"/>
                </a:solidFill>
              </a:rPr>
              <a:t>pygame.display.</a:t>
            </a:r>
            <a:r>
              <a:rPr lang="en-US" altLang="zh-CN" dirty="0">
                <a:solidFill>
                  <a:srgbClr val="FF0000"/>
                </a:solidFill>
              </a:rPr>
              <a:t>flip</a:t>
            </a:r>
            <a:r>
              <a:rPr lang="zh-CN" altLang="zh-CN" dirty="0">
                <a:solidFill>
                  <a:srgbClr val="FF0000"/>
                </a:solidFill>
              </a:rPr>
              <a:t>()</a:t>
            </a:r>
            <a:r>
              <a:rPr lang="en-US" altLang="zh-CN" dirty="0">
                <a:solidFill>
                  <a:srgbClr val="FF0000"/>
                </a:solidFill>
              </a:rPr>
              <a:t> </a:t>
            </a:r>
            <a:r>
              <a:rPr lang="zh-CN" altLang="en-US" dirty="0">
                <a:solidFill>
                  <a:srgbClr val="FF0000"/>
                </a:solidFill>
              </a:rPr>
              <a:t>同时更新所有画面</a:t>
            </a:r>
            <a:endParaRPr lang="zh-CN" altLang="zh-CN" dirty="0">
              <a:solidFill>
                <a:srgbClr val="FF0000"/>
              </a:solidFill>
            </a:endParaRPr>
          </a:p>
          <a:p>
            <a:endParaRPr lang="zh-CN" altLang="en-US" dirty="0"/>
          </a:p>
        </p:txBody>
      </p:sp>
    </p:spTree>
    <p:extLst>
      <p:ext uri="{BB962C8B-B14F-4D97-AF65-F5344CB8AC3E}">
        <p14:creationId xmlns:p14="http://schemas.microsoft.com/office/powerpoint/2010/main" val="75798439"/>
      </p:ext>
    </p:extLst>
  </p:cSld>
  <p:clrMapOvr>
    <a:masterClrMapping/>
  </p:clrMapOvr>
  <p:transition>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06D2259D-B127-4380-B322-BDCF768C5928}"/>
              </a:ext>
            </a:extLst>
          </p:cNvPr>
          <p:cNvSpPr/>
          <p:nvPr/>
        </p:nvSpPr>
        <p:spPr>
          <a:xfrm>
            <a:off x="3260045" y="5943876"/>
            <a:ext cx="3896139" cy="609363"/>
          </a:xfrm>
          <a:prstGeom prst="roundRect">
            <a:avLst/>
          </a:prstGeom>
          <a:solidFill>
            <a:srgbClr val="51BFCB"/>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800" dirty="0">
                <a:latin typeface="雅痞-简" panose="00000500000000000000" pitchFamily="2" charset="-122"/>
                <a:ea typeface="雅痞-简" panose="00000500000000000000" pitchFamily="2" charset="-122"/>
              </a:rPr>
              <a:t>垂直方向该怎么做？</a:t>
            </a:r>
          </a:p>
        </p:txBody>
      </p:sp>
      <p:sp>
        <p:nvSpPr>
          <p:cNvPr id="2" name="内容占位符 1">
            <a:extLst>
              <a:ext uri="{FF2B5EF4-FFF2-40B4-BE49-F238E27FC236}">
                <a16:creationId xmlns:a16="http://schemas.microsoft.com/office/drawing/2014/main" id="{60DA0DD2-6867-4A85-B144-32FFC5CDFCB3}"/>
              </a:ext>
            </a:extLst>
          </p:cNvPr>
          <p:cNvSpPr>
            <a:spLocks noGrp="1"/>
          </p:cNvSpPr>
          <p:nvPr>
            <p:ph idx="1"/>
          </p:nvPr>
        </p:nvSpPr>
        <p:spPr/>
        <p:txBody>
          <a:bodyPr/>
          <a:lstStyle/>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a:t>
            </a:r>
          </a:p>
          <a:p>
            <a:pPr marL="457200" lvl="1" indent="0" eaLnBrk="0" fontAlgn="base" hangingPunct="0">
              <a:spcBef>
                <a:spcPct val="0"/>
              </a:spcBef>
              <a:spcAft>
                <a:spcPct val="0"/>
              </a:spcAft>
              <a:buNone/>
            </a:pPr>
            <a:r>
              <a:rPr lang="zh-CN" altLang="zh-CN" dirty="0">
                <a:solidFill>
                  <a:srgbClr val="000000"/>
                </a:solidFill>
                <a:cs typeface="Times New Roman" panose="02020603050405020304" pitchFamily="18" charset="0"/>
              </a:rPr>
              <a:t>screen_size = width, height = 480, 700</a:t>
            </a:r>
            <a:endParaRPr lang="en-US" altLang="zh-CN" dirty="0">
              <a:solidFill>
                <a:srgbClr val="000000"/>
              </a:solidFill>
              <a:cs typeface="Times New Roman" panose="02020603050405020304" pitchFamily="18" charset="0"/>
            </a:endParaRPr>
          </a:p>
          <a:p>
            <a:pPr marL="457200" lvl="1" indent="0" eaLnBrk="0" fontAlgn="base" hangingPunct="0">
              <a:spcBef>
                <a:spcPct val="0"/>
              </a:spcBef>
              <a:spcAft>
                <a:spcPct val="0"/>
              </a:spcAft>
              <a:buNone/>
            </a:pPr>
            <a:r>
              <a:rPr lang="zh-CN" altLang="zh-CN" dirty="0">
                <a:solidFill>
                  <a:srgbClr val="000000"/>
                </a:solidFill>
                <a:cs typeface="Times New Roman" panose="02020603050405020304" pitchFamily="18" charset="0"/>
              </a:rPr>
              <a:t>speed = [</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 </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设定小飞机移动的速度</a:t>
            </a:r>
            <a:endParaRPr lang="en-US" altLang="zh-CN" dirty="0">
              <a:solidFill>
                <a:srgbClr val="000000"/>
              </a:solidFill>
              <a:cs typeface="Times New Roman" panose="02020603050405020304" pitchFamily="18" charset="0"/>
            </a:endParaRPr>
          </a:p>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a:t>
            </a:r>
          </a:p>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a:t>
            </a:r>
          </a:p>
          <a:p>
            <a:pPr marL="457200" lvl="1" indent="0" eaLnBrk="0" fontAlgn="base" hangingPunct="0">
              <a:spcBef>
                <a:spcPct val="0"/>
              </a:spcBef>
              <a:spcAft>
                <a:spcPct val="0"/>
              </a:spcAft>
              <a:buNone/>
            </a:pPr>
            <a:r>
              <a:rPr lang="zh-CN" altLang="zh-CN" dirty="0">
                <a:solidFill>
                  <a:srgbClr val="000000"/>
                </a:solidFill>
                <a:cs typeface="Times New Roman" panose="02020603050405020304" pitchFamily="18" charset="0"/>
              </a:rPr>
              <a:t>position = position.move(speed)</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更新小飞机的位置，</a:t>
            </a:r>
            <a:r>
              <a:rPr lang="en-US" altLang="zh-CN" dirty="0">
                <a:solidFill>
                  <a:srgbClr val="FF0000"/>
                </a:solidFill>
              </a:rPr>
              <a:t>position</a:t>
            </a:r>
            <a:r>
              <a:rPr lang="zh-CN" altLang="en-US" dirty="0">
                <a:solidFill>
                  <a:srgbClr val="FF0000"/>
                </a:solidFill>
              </a:rPr>
              <a:t>是一个</a:t>
            </a:r>
            <a:r>
              <a:rPr lang="en-US" altLang="zh-CN" dirty="0" err="1">
                <a:solidFill>
                  <a:srgbClr val="FF0000"/>
                </a:solidFill>
              </a:rPr>
              <a:t>rect</a:t>
            </a:r>
            <a:r>
              <a:rPr lang="zh-CN" altLang="en-US" dirty="0">
                <a:solidFill>
                  <a:srgbClr val="FF0000"/>
                </a:solidFill>
              </a:rPr>
              <a:t>对象</a:t>
            </a:r>
            <a:endParaRPr lang="en-US" altLang="zh-CN" dirty="0">
              <a:solidFill>
                <a:srgbClr val="FF0000"/>
              </a:solidFill>
            </a:endParaRPr>
          </a:p>
          <a:p>
            <a:pPr marL="457200" lvl="1" indent="0" eaLnBrk="0" fontAlgn="base" hangingPunct="0">
              <a:spcBef>
                <a:spcPct val="0"/>
              </a:spcBef>
              <a:spcAft>
                <a:spcPct val="0"/>
              </a:spcAft>
              <a:buNone/>
            </a:pPr>
            <a:endParaRPr lang="en-US" altLang="zh-CN" dirty="0">
              <a:solidFill>
                <a:srgbClr val="FF0000"/>
              </a:solidFill>
            </a:endParaRPr>
          </a:p>
          <a:p>
            <a:pPr marL="457200" lvl="1" indent="0" eaLnBrk="0" fontAlgn="base" hangingPunct="0">
              <a:spcBef>
                <a:spcPct val="0"/>
              </a:spcBef>
              <a:spcAft>
                <a:spcPct val="0"/>
              </a:spcAft>
              <a:buNone/>
            </a:pPr>
            <a:r>
              <a:rPr lang="en-US" altLang="zh-CN" dirty="0">
                <a:solidFill>
                  <a:srgbClr val="FF0000"/>
                </a:solidFill>
              </a:rPr>
              <a:t>#</a:t>
            </a:r>
            <a:r>
              <a:rPr lang="zh-CN" altLang="en-US" dirty="0">
                <a:solidFill>
                  <a:srgbClr val="FF0000"/>
                </a:solidFill>
              </a:rPr>
              <a:t>如果小飞机的左侧坐标小于</a:t>
            </a:r>
            <a:r>
              <a:rPr lang="en-US" altLang="zh-CN" dirty="0">
                <a:solidFill>
                  <a:srgbClr val="FF0000"/>
                </a:solidFill>
              </a:rPr>
              <a:t>0</a:t>
            </a:r>
            <a:r>
              <a:rPr lang="zh-CN" altLang="en-US" dirty="0">
                <a:solidFill>
                  <a:srgbClr val="FF0000"/>
                </a:solidFill>
              </a:rPr>
              <a:t>或者右侧坐标大于窗口的宽度</a:t>
            </a:r>
            <a:r>
              <a:rPr lang="en-US" altLang="zh-CN" dirty="0">
                <a:solidFill>
                  <a:srgbClr val="FF0000"/>
                </a:solidFill>
              </a:rPr>
              <a:t>width</a:t>
            </a:r>
            <a:r>
              <a:rPr lang="zh-CN" altLang="en-US" dirty="0">
                <a:solidFill>
                  <a:srgbClr val="FF0000"/>
                </a:solidFill>
              </a:rPr>
              <a:t>，则说明水平方向要飞出窗口了</a:t>
            </a:r>
            <a:endParaRPr lang="en-US" altLang="zh-CN" b="1" dirty="0">
              <a:solidFill>
                <a:srgbClr val="000080"/>
              </a:solidFill>
              <a:cs typeface="Times New Roman" panose="02020603050405020304" pitchFamily="18" charset="0"/>
            </a:endParaRPr>
          </a:p>
          <a:p>
            <a:pPr marL="457200" lvl="1" indent="0" eaLnBrk="0" fontAlgn="base" hangingPunct="0">
              <a:spcBef>
                <a:spcPct val="0"/>
              </a:spcBef>
              <a:spcAft>
                <a:spcPct val="0"/>
              </a:spcAft>
              <a:buNone/>
            </a:pPr>
            <a:r>
              <a:rPr lang="zh-CN" altLang="zh-CN" b="1" dirty="0">
                <a:solidFill>
                  <a:srgbClr val="000080"/>
                </a:solidFill>
                <a:cs typeface="Times New Roman" panose="02020603050405020304" pitchFamily="18" charset="0"/>
              </a:rPr>
              <a:t>if </a:t>
            </a:r>
            <a:r>
              <a:rPr lang="zh-CN" altLang="zh-CN" dirty="0">
                <a:solidFill>
                  <a:srgbClr val="000000"/>
                </a:solidFill>
                <a:cs typeface="Times New Roman" panose="02020603050405020304" pitchFamily="18" charset="0"/>
              </a:rPr>
              <a:t>position.left &lt; </a:t>
            </a:r>
            <a:r>
              <a:rPr lang="zh-CN" altLang="zh-CN" dirty="0">
                <a:solidFill>
                  <a:srgbClr val="0000FF"/>
                </a:solidFill>
                <a:cs typeface="Times New Roman" panose="02020603050405020304" pitchFamily="18" charset="0"/>
              </a:rPr>
              <a:t>0 </a:t>
            </a:r>
            <a:r>
              <a:rPr lang="zh-CN" altLang="zh-CN" b="1" dirty="0">
                <a:solidFill>
                  <a:srgbClr val="000080"/>
                </a:solidFill>
                <a:cs typeface="Times New Roman" panose="02020603050405020304" pitchFamily="18" charset="0"/>
              </a:rPr>
              <a:t>or </a:t>
            </a:r>
            <a:r>
              <a:rPr lang="zh-CN" altLang="zh-CN" dirty="0">
                <a:solidFill>
                  <a:srgbClr val="000000"/>
                </a:solidFill>
                <a:cs typeface="Times New Roman" panose="02020603050405020304" pitchFamily="18" charset="0"/>
              </a:rPr>
              <a:t>position.right &gt; width:</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 </a:t>
            </a:r>
            <a:r>
              <a:rPr lang="en-US" altLang="zh-CN" dirty="0">
                <a:solidFill>
                  <a:srgbClr val="000000"/>
                </a:solidFill>
                <a:cs typeface="Times New Roman" panose="02020603050405020304" pitchFamily="18" charset="0"/>
              </a:rPr>
              <a:t>      </a:t>
            </a:r>
            <a:r>
              <a:rPr lang="en-US" altLang="zh-CN" dirty="0">
                <a:solidFill>
                  <a:srgbClr val="FF0000"/>
                </a:solidFill>
              </a:rPr>
              <a:t># flip(Surface, </a:t>
            </a:r>
            <a:r>
              <a:rPr lang="en-US" altLang="zh-CN" dirty="0" err="1">
                <a:solidFill>
                  <a:srgbClr val="FF0000"/>
                </a:solidFill>
              </a:rPr>
              <a:t>xbool</a:t>
            </a:r>
            <a:r>
              <a:rPr lang="en-US" altLang="zh-CN" dirty="0">
                <a:solidFill>
                  <a:srgbClr val="FF0000"/>
                </a:solidFill>
              </a:rPr>
              <a:t>, </a:t>
            </a:r>
            <a:r>
              <a:rPr lang="en-US" altLang="zh-CN" dirty="0" err="1">
                <a:solidFill>
                  <a:srgbClr val="FF0000"/>
                </a:solidFill>
              </a:rPr>
              <a:t>ybool</a:t>
            </a:r>
            <a:r>
              <a:rPr lang="en-US" altLang="zh-CN" dirty="0">
                <a:solidFill>
                  <a:srgbClr val="FF0000"/>
                </a:solidFill>
              </a:rPr>
              <a:t>) -&gt; Surface</a:t>
            </a:r>
            <a:r>
              <a:rPr lang="zh-CN" altLang="en-US" dirty="0">
                <a:solidFill>
                  <a:srgbClr val="FF0000"/>
                </a:solidFill>
              </a:rPr>
              <a:t>，水平或垂直翻转图像，返回值赋值给</a:t>
            </a:r>
            <a:r>
              <a:rPr lang="en-US" altLang="zh-CN" dirty="0" err="1">
                <a:solidFill>
                  <a:srgbClr val="FF0000"/>
                </a:solidFill>
              </a:rPr>
              <a:t>heroPlane</a:t>
            </a:r>
            <a:endParaRPr lang="en-US" altLang="zh-CN" dirty="0">
              <a:solidFill>
                <a:srgbClr val="FF0000"/>
              </a:solidFill>
            </a:endParaRPr>
          </a:p>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        </a:t>
            </a:r>
            <a:r>
              <a:rPr lang="zh-CN" altLang="zh-CN" dirty="0">
                <a:solidFill>
                  <a:srgbClr val="000000"/>
                </a:solidFill>
                <a:cs typeface="Times New Roman" panose="02020603050405020304" pitchFamily="18" charset="0"/>
              </a:rPr>
              <a:t>heroPlane = pygame.transform.flip(heroPlane, </a:t>
            </a:r>
            <a:r>
              <a:rPr lang="zh-CN" altLang="zh-CN" b="1" dirty="0">
                <a:solidFill>
                  <a:srgbClr val="000080"/>
                </a:solidFill>
                <a:cs typeface="Times New Roman" panose="02020603050405020304" pitchFamily="18" charset="0"/>
              </a:rPr>
              <a:t>True</a:t>
            </a:r>
            <a:r>
              <a:rPr lang="zh-CN" altLang="zh-CN" dirty="0">
                <a:solidFill>
                  <a:srgbClr val="000000"/>
                </a:solidFill>
                <a:cs typeface="Times New Roman" panose="02020603050405020304" pitchFamily="18" charset="0"/>
              </a:rPr>
              <a:t>, </a:t>
            </a:r>
            <a:r>
              <a:rPr lang="zh-CN" altLang="zh-CN" b="1" dirty="0">
                <a:solidFill>
                  <a:srgbClr val="000080"/>
                </a:solidFill>
                <a:cs typeface="Times New Roman" panose="02020603050405020304" pitchFamily="18" charset="0"/>
              </a:rPr>
              <a:t>False</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p>
          <a:p>
            <a:pPr marL="457200" lvl="1" indent="0" eaLnBrk="0" fontAlgn="base" hangingPunct="0">
              <a:spcBef>
                <a:spcPct val="0"/>
              </a:spcBef>
              <a:spcAft>
                <a:spcPct val="0"/>
              </a:spcAft>
              <a:buNone/>
            </a:pPr>
            <a:r>
              <a:rPr lang="en-US" altLang="zh-CN" dirty="0">
                <a:solidFill>
                  <a:srgbClr val="FF0000"/>
                </a:solidFill>
              </a:rPr>
              <a:t>    # </a:t>
            </a:r>
            <a:r>
              <a:rPr lang="zh-CN" altLang="en-US" dirty="0">
                <a:solidFill>
                  <a:srgbClr val="FF0000"/>
                </a:solidFill>
              </a:rPr>
              <a:t>翻转后，水平方向的移动速度反向</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   </a:t>
            </a:r>
            <a:r>
              <a:rPr lang="en-US" altLang="zh-CN" dirty="0">
                <a:solidFill>
                  <a:srgbClr val="000000"/>
                </a:solidFill>
                <a:cs typeface="Times New Roman" panose="02020603050405020304" pitchFamily="18" charset="0"/>
              </a:rPr>
              <a:t>    </a:t>
            </a:r>
            <a:r>
              <a:rPr lang="zh-CN" altLang="zh-CN" dirty="0">
                <a:solidFill>
                  <a:srgbClr val="000000"/>
                </a:solidFill>
                <a:cs typeface="Times New Roman" panose="02020603050405020304" pitchFamily="18" charset="0"/>
              </a:rPr>
              <a:t> speed[</a:t>
            </a:r>
            <a:r>
              <a:rPr lang="zh-CN" altLang="zh-CN" dirty="0">
                <a:solidFill>
                  <a:srgbClr val="0000FF"/>
                </a:solidFill>
                <a:cs typeface="Times New Roman" panose="02020603050405020304" pitchFamily="18" charset="0"/>
              </a:rPr>
              <a:t>0</a:t>
            </a:r>
            <a:r>
              <a:rPr lang="zh-CN" altLang="zh-CN" dirty="0">
                <a:solidFill>
                  <a:srgbClr val="000000"/>
                </a:solidFill>
                <a:cs typeface="Times New Roman" panose="02020603050405020304" pitchFamily="18" charset="0"/>
              </a:rPr>
              <a:t>] = -speed[</a:t>
            </a:r>
            <a:r>
              <a:rPr lang="zh-CN" altLang="zh-CN" dirty="0">
                <a:solidFill>
                  <a:srgbClr val="0000FF"/>
                </a:solidFill>
                <a:cs typeface="Times New Roman" panose="02020603050405020304" pitchFamily="18" charset="0"/>
              </a:rPr>
              <a:t>0</a:t>
            </a:r>
            <a:r>
              <a:rPr lang="zh-CN" altLang="zh-CN" dirty="0">
                <a:solidFill>
                  <a:srgbClr val="000000"/>
                </a:solidFill>
                <a:cs typeface="Times New Roman" panose="02020603050405020304" pitchFamily="18" charset="0"/>
              </a:rPr>
              <a:t>]</a:t>
            </a:r>
            <a:endParaRPr lang="zh-CN"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552813063"/>
      </p:ext>
    </p:extLst>
  </p:cSld>
  <p:clrMapOvr>
    <a:masterClrMapping/>
  </p:clrMapOvr>
  <p:transition>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C6BC442-EA14-46ED-B3E6-DB428E92638B}"/>
              </a:ext>
            </a:extLst>
          </p:cNvPr>
          <p:cNvSpPr>
            <a:spLocks noChangeArrowheads="1"/>
          </p:cNvSpPr>
          <p:nvPr/>
        </p:nvSpPr>
        <p:spPr bwMode="auto">
          <a:xfrm>
            <a:off x="531656" y="2228668"/>
            <a:ext cx="7676457"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zh-CN"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7F9F8101-FF75-4C41-ACD5-9A611AB2F049}"/>
              </a:ext>
            </a:extLst>
          </p:cNvPr>
          <p:cNvSpPr>
            <a:spLocks noGrp="1"/>
          </p:cNvSpPr>
          <p:nvPr>
            <p:ph idx="1"/>
          </p:nvPr>
        </p:nvSpPr>
        <p:spPr/>
        <p:txBody>
          <a:bodyPr/>
          <a:lstStyle/>
          <a:p>
            <a:pPr eaLnBrk="0" fontAlgn="base" hangingPunct="0">
              <a:spcBef>
                <a:spcPct val="0"/>
              </a:spcBef>
              <a:spcAft>
                <a:spcPct val="0"/>
              </a:spcAft>
            </a:pPr>
            <a:r>
              <a:rPr lang="en-US" altLang="zh-CN" dirty="0">
                <a:solidFill>
                  <a:srgbClr val="FF0000"/>
                </a:solidFill>
              </a:rPr>
              <a:t>#</a:t>
            </a:r>
            <a:r>
              <a:rPr lang="zh-CN" altLang="en-US" dirty="0">
                <a:solidFill>
                  <a:srgbClr val="FF0000"/>
                </a:solidFill>
              </a:rPr>
              <a:t>如果小飞机的顶部坐标小于</a:t>
            </a:r>
            <a:r>
              <a:rPr lang="en-US" altLang="zh-CN" dirty="0">
                <a:solidFill>
                  <a:srgbClr val="FF0000"/>
                </a:solidFill>
              </a:rPr>
              <a:t>0</a:t>
            </a:r>
            <a:r>
              <a:rPr lang="zh-CN" altLang="en-US" dirty="0">
                <a:solidFill>
                  <a:srgbClr val="FF0000"/>
                </a:solidFill>
              </a:rPr>
              <a:t>或者底部坐标大于窗口的高度</a:t>
            </a:r>
            <a:r>
              <a:rPr lang="en-US" altLang="zh-CN" dirty="0">
                <a:solidFill>
                  <a:srgbClr val="FF0000"/>
                </a:solidFill>
              </a:rPr>
              <a:t>height</a:t>
            </a:r>
            <a:r>
              <a:rPr lang="zh-CN" altLang="en-US" dirty="0">
                <a:solidFill>
                  <a:srgbClr val="FF0000"/>
                </a:solidFill>
              </a:rPr>
              <a:t>，则说明垂直方向要飞出窗口了</a:t>
            </a:r>
            <a:endParaRPr lang="en-US" altLang="zh-CN" dirty="0">
              <a:solidFill>
                <a:srgbClr val="FF0000"/>
              </a:solidFill>
            </a:endParaRPr>
          </a:p>
          <a:p>
            <a:pPr marL="0" indent="0" eaLnBrk="0" fontAlgn="base" hangingPunct="0">
              <a:spcBef>
                <a:spcPct val="0"/>
              </a:spcBef>
              <a:spcAft>
                <a:spcPct val="0"/>
              </a:spcAft>
              <a:buNone/>
            </a:pPr>
            <a:endParaRPr lang="en-US" altLang="zh-CN" dirty="0">
              <a:solidFill>
                <a:srgbClr val="000000"/>
              </a:solidFill>
              <a:cs typeface="Times New Roman" panose="02020603050405020304" pitchFamily="18" charset="0"/>
            </a:endParaRPr>
          </a:p>
          <a:p>
            <a:pPr marL="457200" lvl="1" indent="0" eaLnBrk="0" fontAlgn="base" hangingPunct="0">
              <a:spcBef>
                <a:spcPct val="0"/>
              </a:spcBef>
              <a:spcAft>
                <a:spcPct val="0"/>
              </a:spcAft>
              <a:buNone/>
            </a:pPr>
            <a:r>
              <a:rPr lang="zh-CN" altLang="zh-CN" b="1" dirty="0">
                <a:solidFill>
                  <a:srgbClr val="000080"/>
                </a:solidFill>
                <a:cs typeface="Times New Roman" panose="02020603050405020304" pitchFamily="18" charset="0"/>
              </a:rPr>
              <a:t>if </a:t>
            </a:r>
            <a:r>
              <a:rPr lang="zh-CN" altLang="zh-CN" dirty="0">
                <a:solidFill>
                  <a:srgbClr val="000000"/>
                </a:solidFill>
                <a:cs typeface="Times New Roman" panose="02020603050405020304" pitchFamily="18" charset="0"/>
              </a:rPr>
              <a:t>position.top &lt;</a:t>
            </a:r>
            <a:r>
              <a:rPr lang="zh-CN" altLang="zh-CN" dirty="0">
                <a:solidFill>
                  <a:srgbClr val="0000FF"/>
                </a:solidFill>
                <a:cs typeface="Times New Roman" panose="02020603050405020304" pitchFamily="18" charset="0"/>
              </a:rPr>
              <a:t>0 </a:t>
            </a:r>
            <a:r>
              <a:rPr lang="zh-CN" altLang="zh-CN" b="1" dirty="0">
                <a:solidFill>
                  <a:srgbClr val="000080"/>
                </a:solidFill>
                <a:cs typeface="Times New Roman" panose="02020603050405020304" pitchFamily="18" charset="0"/>
              </a:rPr>
              <a:t>or </a:t>
            </a:r>
            <a:r>
              <a:rPr lang="zh-CN" altLang="zh-CN" dirty="0">
                <a:solidFill>
                  <a:srgbClr val="000000"/>
                </a:solidFill>
                <a:cs typeface="Times New Roman" panose="02020603050405020304" pitchFamily="18" charset="0"/>
              </a:rPr>
              <a:t>position.bottom &gt; height:</a:t>
            </a:r>
            <a:endParaRPr lang="en-US" altLang="zh-CN" dirty="0">
              <a:solidFill>
                <a:srgbClr val="000000"/>
              </a:solidFill>
              <a:cs typeface="Times New Roman" panose="02020603050405020304" pitchFamily="18" charset="0"/>
            </a:endParaRPr>
          </a:p>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      # </a:t>
            </a:r>
            <a:r>
              <a:rPr lang="zh-CN" altLang="en-US" dirty="0">
                <a:solidFill>
                  <a:srgbClr val="000000"/>
                </a:solidFill>
                <a:cs typeface="Times New Roman" panose="02020603050405020304" pitchFamily="18" charset="0"/>
              </a:rPr>
              <a:t>垂直方向翻转</a:t>
            </a:r>
            <a:endParaRPr lang="en-US" altLang="zh-CN" dirty="0">
              <a:solidFill>
                <a:srgbClr val="000000"/>
              </a:solidFill>
              <a:cs typeface="Times New Roman" panose="02020603050405020304" pitchFamily="18" charset="0"/>
            </a:endParaRPr>
          </a:p>
          <a:p>
            <a:pPr marL="457200" lvl="1" indent="0" eaLnBrk="0" fontAlgn="base" hangingPunct="0">
              <a:spcBef>
                <a:spcPct val="0"/>
              </a:spcBef>
              <a:spcAft>
                <a:spcPct val="0"/>
              </a:spcAft>
              <a:buNone/>
            </a:pPr>
            <a:r>
              <a:rPr lang="en-US" altLang="zh-CN" dirty="0">
                <a:solidFill>
                  <a:srgbClr val="000000"/>
                </a:solidFill>
                <a:cs typeface="Times New Roman" panose="02020603050405020304" pitchFamily="18" charset="0"/>
              </a:rPr>
              <a:t>      </a:t>
            </a:r>
            <a:r>
              <a:rPr lang="zh-CN" altLang="zh-CN" dirty="0">
                <a:solidFill>
                  <a:srgbClr val="000000"/>
                </a:solidFill>
                <a:cs typeface="Times New Roman" panose="02020603050405020304" pitchFamily="18" charset="0"/>
              </a:rPr>
              <a:t>heroPlane = pygame.transform.flip(heroPlane, </a:t>
            </a:r>
            <a:r>
              <a:rPr lang="zh-CN" altLang="zh-CN" b="1" dirty="0">
                <a:solidFill>
                  <a:srgbClr val="000080"/>
                </a:solidFill>
                <a:cs typeface="Times New Roman" panose="02020603050405020304" pitchFamily="18" charset="0"/>
              </a:rPr>
              <a:t>True</a:t>
            </a:r>
            <a:r>
              <a:rPr lang="zh-CN" altLang="zh-CN" dirty="0">
                <a:solidFill>
                  <a:srgbClr val="000000"/>
                </a:solidFill>
                <a:cs typeface="Times New Roman" panose="02020603050405020304" pitchFamily="18" charset="0"/>
              </a:rPr>
              <a:t>, </a:t>
            </a:r>
            <a:r>
              <a:rPr lang="zh-CN" altLang="zh-CN" b="1" dirty="0">
                <a:solidFill>
                  <a:srgbClr val="000080"/>
                </a:solidFill>
                <a:cs typeface="Times New Roman" panose="02020603050405020304" pitchFamily="18" charset="0"/>
              </a:rPr>
              <a:t>False</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p>
          <a:p>
            <a:pPr marL="457200" lvl="1" indent="0" eaLnBrk="0" fontAlgn="base" hangingPunct="0">
              <a:spcBef>
                <a:spcPct val="0"/>
              </a:spcBef>
              <a:spcAft>
                <a:spcPct val="0"/>
              </a:spcAft>
              <a:buNone/>
            </a:pP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    </a:t>
            </a:r>
            <a:r>
              <a:rPr lang="en-US" altLang="zh-CN" dirty="0">
                <a:solidFill>
                  <a:srgbClr val="000000"/>
                </a:solidFill>
                <a:cs typeface="Times New Roman" panose="02020603050405020304" pitchFamily="18" charset="0"/>
              </a:rPr>
              <a:t>  </a:t>
            </a:r>
            <a:r>
              <a:rPr lang="zh-CN" altLang="zh-CN" dirty="0">
                <a:solidFill>
                  <a:srgbClr val="000000"/>
                </a:solidFill>
                <a:cs typeface="Times New Roman" panose="02020603050405020304" pitchFamily="18" charset="0"/>
              </a:rPr>
              <a:t>speed[</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 = -speed[</a:t>
            </a:r>
            <a:r>
              <a:rPr lang="zh-CN" altLang="zh-CN" dirty="0">
                <a:solidFill>
                  <a:srgbClr val="0000FF"/>
                </a:solidFill>
                <a:cs typeface="Times New Roman" panose="02020603050405020304" pitchFamily="18" charset="0"/>
              </a:rPr>
              <a:t>1</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垂直方向不翻转，保持飞机头向上，垂直方向的移动速度反向</a:t>
            </a:r>
            <a:endParaRPr lang="zh-CN"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970049804"/>
      </p:ext>
    </p:extLst>
  </p:cSld>
  <p:clrMapOvr>
    <a:masterClrMapping/>
  </p:clrMapOvr>
  <p:transition>
    <p:cover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9D0002F-FC00-49C7-9545-8577C3C70C9A}"/>
              </a:ext>
            </a:extLst>
          </p:cNvPr>
          <p:cNvSpPr>
            <a:spLocks noGrp="1"/>
          </p:cNvSpPr>
          <p:nvPr>
            <p:ph sz="half" idx="1"/>
          </p:nvPr>
        </p:nvSpPr>
        <p:spPr/>
        <p:txBody>
          <a:bodyPr/>
          <a:lstStyle/>
          <a:p>
            <a:r>
              <a:rPr lang="zh-CN" altLang="en-US" dirty="0"/>
              <a:t>小飞机飞不出去啦</a:t>
            </a:r>
            <a:r>
              <a:rPr lang="en-US" altLang="zh-CN" dirty="0"/>
              <a:t>~~~</a:t>
            </a:r>
            <a:endParaRPr lang="zh-CN" altLang="en-US" dirty="0"/>
          </a:p>
          <a:p>
            <a:endParaRPr lang="zh-CN" altLang="en-US" dirty="0"/>
          </a:p>
        </p:txBody>
      </p:sp>
      <p:pic>
        <p:nvPicPr>
          <p:cNvPr id="5" name="小飞机002演示视频">
            <a:hlinkClick r:id="" action="ppaction://media"/>
            <a:extLst>
              <a:ext uri="{FF2B5EF4-FFF2-40B4-BE49-F238E27FC236}">
                <a16:creationId xmlns:a16="http://schemas.microsoft.com/office/drawing/2014/main" id="{9992996F-18DF-42FE-B932-83BD50C42E9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892617" y="1123950"/>
            <a:ext cx="3359265" cy="5053013"/>
          </a:xfrm>
          <a:prstGeom prst="rect">
            <a:avLst/>
          </a:prstGeom>
        </p:spPr>
      </p:pic>
    </p:spTree>
    <p:extLst>
      <p:ext uri="{BB962C8B-B14F-4D97-AF65-F5344CB8AC3E}">
        <p14:creationId xmlns:p14="http://schemas.microsoft.com/office/powerpoint/2010/main" val="782156713"/>
      </p:ext>
    </p:extLst>
  </p:cSld>
  <p:clrMapOvr>
    <a:masterClrMapping/>
  </p:clrMapOvr>
  <p:transition>
    <p:cover dir="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990F6E-29B3-4C37-9997-18BECDF4BC2B}"/>
              </a:ext>
            </a:extLst>
          </p:cNvPr>
          <p:cNvSpPr txBox="1"/>
          <p:nvPr/>
        </p:nvSpPr>
        <p:spPr>
          <a:xfrm rot="20215123">
            <a:off x="5302082" y="2333779"/>
            <a:ext cx="2956579" cy="851323"/>
          </a:xfrm>
          <a:prstGeom prst="rect">
            <a:avLst/>
          </a:prstGeom>
          <a:noFill/>
        </p:spPr>
        <p:txBody>
          <a:bodyPr wrap="none" lIns="68580" tIns="34290" rIns="68580" bIns="34290" rtlCol="0">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是不是跑的太快了？</a:t>
            </a:r>
            <a:endParaRPr lang="en-US" altLang="zh-CN" sz="1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            要不要加点延迟</a:t>
            </a:r>
            <a:r>
              <a:rPr lang="en-US" altLang="zh-CN" sz="1800" dirty="0">
                <a:solidFill>
                  <a:srgbClr val="FF0000"/>
                </a:solidFill>
                <a:latin typeface="微软雅黑" panose="020B0503020204020204" pitchFamily="34" charset="-122"/>
                <a:ea typeface="微软雅黑" panose="020B0503020204020204" pitchFamily="34" charset="-122"/>
              </a:rPr>
              <a:t>……</a:t>
            </a:r>
          </a:p>
        </p:txBody>
      </p:sp>
      <p:pic>
        <p:nvPicPr>
          <p:cNvPr id="4" name="小飞机002演示视频">
            <a:hlinkClick r:id="" action="ppaction://media"/>
            <a:extLst>
              <a:ext uri="{FF2B5EF4-FFF2-40B4-BE49-F238E27FC236}">
                <a16:creationId xmlns:a16="http://schemas.microsoft.com/office/drawing/2014/main" id="{B37664E0-2714-466F-8724-66AEDBE853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6336" y="420941"/>
            <a:ext cx="3400425" cy="5749349"/>
          </a:xfrm>
          <a:prstGeom prst="rect">
            <a:avLst/>
          </a:prstGeom>
        </p:spPr>
      </p:pic>
      <p:pic>
        <p:nvPicPr>
          <p:cNvPr id="1026" name="Picture 2" descr="http://uploads.cnfla.com/allimg/201603/10-16031G43G1435.jpg">
            <a:extLst>
              <a:ext uri="{FF2B5EF4-FFF2-40B4-BE49-F238E27FC236}">
                <a16:creationId xmlns:a16="http://schemas.microsoft.com/office/drawing/2014/main" id="{27BB5941-7021-418E-A312-F141DD3D2F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1888" y="3436455"/>
            <a:ext cx="2396966"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465147"/>
      </p:ext>
    </p:extLst>
  </p:cSld>
  <p:clrMapOvr>
    <a:masterClrMapping/>
  </p:clrMapOvr>
  <p:transition>
    <p:cover dir="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67C75D-FBB3-417F-A732-8291AC75C956}"/>
              </a:ext>
            </a:extLst>
          </p:cNvPr>
          <p:cNvSpPr>
            <a:spLocks noGrp="1"/>
          </p:cNvSpPr>
          <p:nvPr>
            <p:ph idx="1"/>
          </p:nvPr>
        </p:nvSpPr>
        <p:spPr/>
        <p:txBody>
          <a:bodyPr/>
          <a:lstStyle/>
          <a:p>
            <a:pPr>
              <a:lnSpc>
                <a:spcPct val="150000"/>
              </a:lnSpc>
            </a:pPr>
            <a:r>
              <a:rPr lang="en-US" altLang="zh-CN" dirty="0">
                <a:solidFill>
                  <a:srgbClr val="FF0000"/>
                </a:solidFill>
              </a:rPr>
              <a:t>time</a:t>
            </a:r>
            <a:r>
              <a:rPr lang="zh-CN" altLang="en-US" dirty="0"/>
              <a:t>模块在</a:t>
            </a:r>
            <a:r>
              <a:rPr lang="en-US" altLang="zh-CN" dirty="0" err="1"/>
              <a:t>pygame</a:t>
            </a:r>
            <a:r>
              <a:rPr lang="zh-CN" altLang="en-US" dirty="0"/>
              <a:t>中用来管理时间。</a:t>
            </a:r>
            <a:endParaRPr lang="en-US" altLang="zh-CN" dirty="0"/>
          </a:p>
          <a:p>
            <a:pPr>
              <a:lnSpc>
                <a:spcPct val="150000"/>
              </a:lnSpc>
            </a:pPr>
            <a:r>
              <a:rPr lang="zh-CN" altLang="en-US" dirty="0"/>
              <a:t>可以实现延时（或者说让程序暂停一段时间），比如</a:t>
            </a:r>
            <a:endParaRPr lang="en-US" altLang="zh-CN" dirty="0"/>
          </a:p>
          <a:p>
            <a:pPr marL="457200" lvl="1" indent="0">
              <a:lnSpc>
                <a:spcPct val="150000"/>
              </a:lnSpc>
              <a:buNone/>
            </a:pPr>
            <a:r>
              <a:rPr lang="en-US" altLang="zh-CN" dirty="0" err="1"/>
              <a:t>pygame.time.wait</a:t>
            </a:r>
            <a:r>
              <a:rPr lang="en-US" altLang="zh-CN" dirty="0"/>
              <a:t>()</a:t>
            </a:r>
            <a:r>
              <a:rPr lang="zh-CN" altLang="en-US" dirty="0"/>
              <a:t>和</a:t>
            </a:r>
            <a:r>
              <a:rPr lang="en-US" altLang="zh-CN" dirty="0" err="1"/>
              <a:t>pygame.time.delay</a:t>
            </a:r>
            <a:r>
              <a:rPr lang="en-US" altLang="zh-CN" dirty="0"/>
              <a:t>()</a:t>
            </a:r>
            <a:r>
              <a:rPr lang="zh-CN" altLang="en-US" dirty="0"/>
              <a:t>；</a:t>
            </a:r>
            <a:endParaRPr lang="en-US" altLang="zh-CN" dirty="0"/>
          </a:p>
          <a:p>
            <a:pPr marL="214313" indent="-214313">
              <a:lnSpc>
                <a:spcPct val="150000"/>
              </a:lnSpc>
            </a:pPr>
            <a:r>
              <a:rPr lang="zh-CN" altLang="en-US" dirty="0"/>
              <a:t>限制程序的运行速度，比如</a:t>
            </a:r>
            <a:r>
              <a:rPr lang="en-US" altLang="zh-CN" dirty="0" err="1"/>
              <a:t>pygame.time.Clock</a:t>
            </a:r>
            <a:r>
              <a:rPr lang="en-US" altLang="zh-CN" dirty="0"/>
              <a:t>()</a:t>
            </a:r>
            <a:r>
              <a:rPr lang="zh-CN" altLang="en-US" dirty="0"/>
              <a:t>对象中的</a:t>
            </a:r>
            <a:r>
              <a:rPr lang="en-US" altLang="zh-CN" dirty="0"/>
              <a:t>tick()</a:t>
            </a:r>
            <a:r>
              <a:rPr lang="zh-CN" altLang="en-US" dirty="0"/>
              <a:t>方法，</a:t>
            </a:r>
            <a:r>
              <a:rPr lang="en-US" altLang="zh-CN" dirty="0"/>
              <a:t>tick(40)</a:t>
            </a:r>
            <a:r>
              <a:rPr lang="zh-CN" altLang="en-US" dirty="0"/>
              <a:t>表示程序运行速度不会超过每秒</a:t>
            </a:r>
            <a:r>
              <a:rPr lang="en-US" altLang="zh-CN" dirty="0"/>
              <a:t>40</a:t>
            </a:r>
            <a:r>
              <a:rPr lang="zh-CN" altLang="en-US" dirty="0"/>
              <a:t>帧（次）；</a:t>
            </a:r>
            <a:endParaRPr lang="en-US" altLang="zh-CN" dirty="0"/>
          </a:p>
          <a:p>
            <a:endParaRPr lang="zh-CN" altLang="en-US" dirty="0"/>
          </a:p>
        </p:txBody>
      </p:sp>
      <p:sp>
        <p:nvSpPr>
          <p:cNvPr id="3" name="标题 2">
            <a:extLst>
              <a:ext uri="{FF2B5EF4-FFF2-40B4-BE49-F238E27FC236}">
                <a16:creationId xmlns:a16="http://schemas.microsoft.com/office/drawing/2014/main" id="{4CF8CAEE-9066-4034-A4A9-72FD0508ACCC}"/>
              </a:ext>
            </a:extLst>
          </p:cNvPr>
          <p:cNvSpPr>
            <a:spLocks noGrp="1"/>
          </p:cNvSpPr>
          <p:nvPr>
            <p:ph type="title"/>
          </p:nvPr>
        </p:nvSpPr>
        <p:spPr/>
        <p:txBody>
          <a:bodyPr/>
          <a:lstStyle/>
          <a:p>
            <a:r>
              <a:rPr lang="en-US" altLang="zh-CN" dirty="0"/>
              <a:t>time</a:t>
            </a:r>
            <a:r>
              <a:rPr lang="zh-CN" altLang="en-US" dirty="0"/>
              <a:t>模块</a:t>
            </a:r>
          </a:p>
        </p:txBody>
      </p:sp>
    </p:spTree>
    <p:extLst>
      <p:ext uri="{BB962C8B-B14F-4D97-AF65-F5344CB8AC3E}">
        <p14:creationId xmlns:p14="http://schemas.microsoft.com/office/powerpoint/2010/main" val="614679276"/>
      </p:ext>
    </p:extLst>
  </p:cSld>
  <p:clrMapOvr>
    <a:masterClrMapping/>
  </p:clrMapOvr>
  <p:transition>
    <p:cover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D654A54-7EC1-4991-9A38-6A5B0733197C}"/>
              </a:ext>
            </a:extLst>
          </p:cNvPr>
          <p:cNvSpPr>
            <a:spLocks noGrp="1"/>
          </p:cNvSpPr>
          <p:nvPr>
            <p:ph idx="1"/>
          </p:nvPr>
        </p:nvSpPr>
        <p:spPr/>
        <p:txBody>
          <a:bodyPr/>
          <a:lstStyle/>
          <a:p>
            <a:pPr marL="214313" indent="-214313">
              <a:lnSpc>
                <a:spcPct val="150000"/>
              </a:lnSpc>
            </a:pPr>
            <a:r>
              <a:rPr lang="zh-CN" altLang="en-US" dirty="0"/>
              <a:t>将暂停给定的毫秒数（括号中的参数应传入毫秒数）。该函数（方法）会将游戏进程休眠，可以与其他程序共享处理器，占用很少的处理器资源，但是准确度不够高。</a:t>
            </a:r>
            <a:endParaRPr lang="en-US" altLang="zh-CN" dirty="0"/>
          </a:p>
          <a:p>
            <a:pPr>
              <a:lnSpc>
                <a:spcPct val="150000"/>
              </a:lnSpc>
            </a:pPr>
            <a:r>
              <a:rPr lang="zh-CN" altLang="en-US" dirty="0"/>
              <a:t>下面，我们让小飞机每延时</a:t>
            </a:r>
            <a:r>
              <a:rPr lang="en-US" altLang="zh-CN" dirty="0"/>
              <a:t>20ms</a:t>
            </a:r>
            <a:r>
              <a:rPr lang="zh-CN" altLang="en-US" dirty="0"/>
              <a:t>移动一次。</a:t>
            </a:r>
            <a:endParaRPr lang="en-US" altLang="zh-CN" dirty="0"/>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r>
              <a:rPr lang="zh-CN" altLang="en-US" dirty="0">
                <a:solidFill>
                  <a:srgbClr val="0070C0"/>
                </a:solidFill>
                <a:cs typeface="Times New Roman" panose="02020603050405020304" pitchFamily="18" charset="0"/>
              </a:rPr>
              <a:t>省略代码</a:t>
            </a: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screen.fill(bg)</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pygame.display.</a:t>
            </a:r>
            <a:r>
              <a:rPr lang="en-US" altLang="zh-CN" dirty="0">
                <a:solidFill>
                  <a:srgbClr val="000000"/>
                </a:solidFill>
                <a:cs typeface="Times New Roman" panose="02020603050405020304" pitchFamily="18" charset="0"/>
              </a:rPr>
              <a:t>flip</a:t>
            </a:r>
            <a:r>
              <a:rPr lang="zh-CN" altLang="zh-CN" dirty="0">
                <a:solidFill>
                  <a:srgbClr val="000000"/>
                </a:solidFill>
                <a:cs typeface="Times New Roman" panose="02020603050405020304" pitchFamily="18" charset="0"/>
              </a:rPr>
              <a:t>()</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pygame.time.wait(</a:t>
            </a:r>
            <a:r>
              <a:rPr lang="zh-CN" altLang="zh-CN" dirty="0">
                <a:solidFill>
                  <a:srgbClr val="0000FF"/>
                </a:solidFill>
                <a:cs typeface="Times New Roman" panose="02020603050405020304" pitchFamily="18" charset="0"/>
              </a:rPr>
              <a:t>20</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延时</a:t>
            </a:r>
            <a:r>
              <a:rPr lang="en-US" altLang="zh-CN" dirty="0">
                <a:solidFill>
                  <a:srgbClr val="FF0000"/>
                </a:solidFill>
              </a:rPr>
              <a:t>20ms</a:t>
            </a:r>
            <a:r>
              <a:rPr lang="zh-CN" altLang="en-US" dirty="0">
                <a:solidFill>
                  <a:srgbClr val="FF0000"/>
                </a:solidFill>
              </a:rPr>
              <a:t>再执行下面测程序</a:t>
            </a:r>
            <a:endParaRPr lang="zh-CN" altLang="zh-CN" dirty="0">
              <a:cs typeface="Times New Roman" panose="02020603050405020304" pitchFamily="18" charset="0"/>
            </a:endParaRPr>
          </a:p>
          <a:p>
            <a:endParaRPr lang="zh-CN" altLang="en-US" dirty="0"/>
          </a:p>
        </p:txBody>
      </p:sp>
      <p:sp>
        <p:nvSpPr>
          <p:cNvPr id="2" name="标题 1">
            <a:extLst>
              <a:ext uri="{FF2B5EF4-FFF2-40B4-BE49-F238E27FC236}">
                <a16:creationId xmlns:a16="http://schemas.microsoft.com/office/drawing/2014/main" id="{F44393D4-EC3E-4F7F-9108-B94BC569F409}"/>
              </a:ext>
            </a:extLst>
          </p:cNvPr>
          <p:cNvSpPr>
            <a:spLocks noGrp="1"/>
          </p:cNvSpPr>
          <p:nvPr>
            <p:ph type="title"/>
          </p:nvPr>
        </p:nvSpPr>
        <p:spPr/>
        <p:txBody>
          <a:bodyPr>
            <a:normAutofit/>
          </a:bodyPr>
          <a:lstStyle/>
          <a:p>
            <a:r>
              <a:rPr lang="en-US" altLang="zh-CN" dirty="0" err="1"/>
              <a:t>pygame.time.wait</a:t>
            </a:r>
            <a:r>
              <a:rPr lang="en-US" altLang="zh-CN" dirty="0"/>
              <a:t>()</a:t>
            </a:r>
            <a:endParaRPr lang="zh-CN" altLang="en-US" dirty="0"/>
          </a:p>
        </p:txBody>
      </p:sp>
      <p:sp>
        <p:nvSpPr>
          <p:cNvPr id="6" name="矩形: 圆角 5">
            <a:extLst>
              <a:ext uri="{FF2B5EF4-FFF2-40B4-BE49-F238E27FC236}">
                <a16:creationId xmlns:a16="http://schemas.microsoft.com/office/drawing/2014/main" id="{43C27E82-A820-45D5-9609-FC3B451D700A}"/>
              </a:ext>
            </a:extLst>
          </p:cNvPr>
          <p:cNvSpPr/>
          <p:nvPr/>
        </p:nvSpPr>
        <p:spPr>
          <a:xfrm>
            <a:off x="3193920" y="5514355"/>
            <a:ext cx="2355574" cy="662608"/>
          </a:xfrm>
          <a:prstGeom prst="roundRect">
            <a:avLst/>
          </a:prstGeom>
          <a:solidFill>
            <a:srgbClr val="51BFCB"/>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500" b="1" dirty="0">
                <a:latin typeface="雅痞-简" panose="00000500000000000000" pitchFamily="2" charset="-122"/>
                <a:ea typeface="雅痞-简" panose="00000500000000000000" pitchFamily="2" charset="-122"/>
              </a:rPr>
              <a:t>还能移动的再慢一点吗？</a:t>
            </a:r>
          </a:p>
        </p:txBody>
      </p:sp>
    </p:spTree>
    <p:extLst>
      <p:ext uri="{BB962C8B-B14F-4D97-AF65-F5344CB8AC3E}">
        <p14:creationId xmlns:p14="http://schemas.microsoft.com/office/powerpoint/2010/main" val="616442706"/>
      </p:ext>
    </p:extLst>
  </p:cSld>
  <p:clrMapOvr>
    <a:masterClrMapping/>
  </p:clrMapOvr>
  <p:transition>
    <p:cover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562E05BC-396F-4DE0-B719-A9FE34EE924A}"/>
              </a:ext>
            </a:extLst>
          </p:cNvPr>
          <p:cNvSpPr>
            <a:spLocks noGrp="1"/>
          </p:cNvSpPr>
          <p:nvPr>
            <p:ph idx="1"/>
          </p:nvPr>
        </p:nvSpPr>
        <p:spPr/>
        <p:txBody>
          <a:bodyPr/>
          <a:lstStyle/>
          <a:p>
            <a:pPr marL="214313" indent="-214313">
              <a:lnSpc>
                <a:spcPct val="150000"/>
              </a:lnSpc>
            </a:pPr>
            <a:r>
              <a:rPr lang="zh-CN" altLang="en-US" dirty="0"/>
              <a:t>将暂停给定的毫秒数（括号中的参数应传入毫秒数）。该函数（方法）不会让游戏进程休眠，会占用处理器资源，但是时间比</a:t>
            </a:r>
            <a:r>
              <a:rPr lang="en-US" altLang="zh-CN" dirty="0"/>
              <a:t>wait()</a:t>
            </a:r>
            <a:r>
              <a:rPr lang="zh-CN" altLang="en-US" dirty="0"/>
              <a:t>更准确。</a:t>
            </a:r>
            <a:endParaRPr lang="en-US" altLang="zh-CN" dirty="0"/>
          </a:p>
          <a:p>
            <a:pPr>
              <a:lnSpc>
                <a:spcPct val="150000"/>
              </a:lnSpc>
            </a:pPr>
            <a:r>
              <a:rPr lang="zh-CN" altLang="en-US" dirty="0"/>
              <a:t>下面，我们让小飞机每延时</a:t>
            </a:r>
            <a:r>
              <a:rPr lang="en-US" altLang="zh-CN" dirty="0"/>
              <a:t>20ms</a:t>
            </a:r>
            <a:r>
              <a:rPr lang="zh-CN" altLang="en-US" dirty="0"/>
              <a:t>移动一次。</a:t>
            </a:r>
            <a:endParaRPr lang="en-US" altLang="zh-CN" dirty="0"/>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r>
              <a:rPr lang="zh-CN" altLang="en-US" dirty="0">
                <a:solidFill>
                  <a:srgbClr val="0070C0"/>
                </a:solidFill>
                <a:cs typeface="Times New Roman" panose="02020603050405020304" pitchFamily="18" charset="0"/>
              </a:rPr>
              <a:t>省略代码</a:t>
            </a: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screen.fill(bg)</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pygame.display.</a:t>
            </a:r>
            <a:r>
              <a:rPr lang="en-US" altLang="zh-CN" dirty="0">
                <a:solidFill>
                  <a:srgbClr val="000000"/>
                </a:solidFill>
                <a:cs typeface="Times New Roman" panose="02020603050405020304" pitchFamily="18" charset="0"/>
              </a:rPr>
              <a:t>flip</a:t>
            </a:r>
            <a:r>
              <a:rPr lang="zh-CN" altLang="zh-CN" dirty="0">
                <a:solidFill>
                  <a:srgbClr val="000000"/>
                </a:solidFill>
                <a:cs typeface="Times New Roman" panose="02020603050405020304" pitchFamily="18" charset="0"/>
              </a:rPr>
              <a:t>()</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pygame.time.</a:t>
            </a:r>
            <a:r>
              <a:rPr lang="en-US" altLang="zh-CN" dirty="0">
                <a:solidFill>
                  <a:srgbClr val="000000"/>
                </a:solidFill>
                <a:cs typeface="Times New Roman" panose="02020603050405020304" pitchFamily="18" charset="0"/>
              </a:rPr>
              <a:t>delay</a:t>
            </a:r>
            <a:r>
              <a:rPr lang="zh-CN" altLang="zh-CN" dirty="0">
                <a:solidFill>
                  <a:srgbClr val="000000"/>
                </a:solidFill>
                <a:cs typeface="Times New Roman" panose="02020603050405020304" pitchFamily="18" charset="0"/>
              </a:rPr>
              <a:t>(</a:t>
            </a:r>
            <a:r>
              <a:rPr lang="zh-CN" altLang="zh-CN" dirty="0">
                <a:solidFill>
                  <a:srgbClr val="0000FF"/>
                </a:solidFill>
                <a:cs typeface="Times New Roman" panose="02020603050405020304" pitchFamily="18" charset="0"/>
              </a:rPr>
              <a:t>20</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延时</a:t>
            </a:r>
            <a:r>
              <a:rPr lang="en-US" altLang="zh-CN" dirty="0">
                <a:solidFill>
                  <a:srgbClr val="FF0000"/>
                </a:solidFill>
              </a:rPr>
              <a:t>20ms</a:t>
            </a:r>
            <a:r>
              <a:rPr lang="zh-CN" altLang="en-US" dirty="0">
                <a:solidFill>
                  <a:srgbClr val="FF0000"/>
                </a:solidFill>
              </a:rPr>
              <a:t>再执行下面测程序</a:t>
            </a:r>
            <a:endParaRPr lang="zh-CN" altLang="zh-CN" dirty="0">
              <a:cs typeface="Times New Roman" panose="02020603050405020304" pitchFamily="18" charset="0"/>
            </a:endParaRPr>
          </a:p>
          <a:p>
            <a:endParaRPr lang="zh-CN" altLang="en-US" dirty="0"/>
          </a:p>
        </p:txBody>
      </p:sp>
      <p:sp>
        <p:nvSpPr>
          <p:cNvPr id="2" name="标题 1">
            <a:extLst>
              <a:ext uri="{FF2B5EF4-FFF2-40B4-BE49-F238E27FC236}">
                <a16:creationId xmlns:a16="http://schemas.microsoft.com/office/drawing/2014/main" id="{7CCA7045-FBD6-4A14-BBAF-3B726D18C8AA}"/>
              </a:ext>
            </a:extLst>
          </p:cNvPr>
          <p:cNvSpPr>
            <a:spLocks noGrp="1"/>
          </p:cNvSpPr>
          <p:nvPr>
            <p:ph type="title"/>
          </p:nvPr>
        </p:nvSpPr>
        <p:spPr/>
        <p:txBody>
          <a:bodyPr>
            <a:normAutofit/>
          </a:bodyPr>
          <a:lstStyle/>
          <a:p>
            <a:r>
              <a:rPr lang="en-US" altLang="zh-CN" dirty="0" err="1"/>
              <a:t>pygame.time.delay</a:t>
            </a:r>
            <a:r>
              <a:rPr lang="en-US" altLang="zh-CN" dirty="0"/>
              <a:t>()</a:t>
            </a:r>
            <a:endParaRPr lang="zh-CN" altLang="en-US" dirty="0"/>
          </a:p>
        </p:txBody>
      </p:sp>
      <p:sp>
        <p:nvSpPr>
          <p:cNvPr id="6" name="矩形: 圆角 5">
            <a:extLst>
              <a:ext uri="{FF2B5EF4-FFF2-40B4-BE49-F238E27FC236}">
                <a16:creationId xmlns:a16="http://schemas.microsoft.com/office/drawing/2014/main" id="{43C27E82-A820-45D5-9609-FC3B451D700A}"/>
              </a:ext>
            </a:extLst>
          </p:cNvPr>
          <p:cNvSpPr/>
          <p:nvPr/>
        </p:nvSpPr>
        <p:spPr>
          <a:xfrm>
            <a:off x="3193920" y="5262564"/>
            <a:ext cx="2355574" cy="662608"/>
          </a:xfrm>
          <a:prstGeom prst="roundRect">
            <a:avLst/>
          </a:prstGeom>
          <a:solidFill>
            <a:srgbClr val="51BFCB"/>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800" b="1" dirty="0">
                <a:latin typeface="雅痞-简" panose="00000500000000000000" pitchFamily="2" charset="-122"/>
                <a:ea typeface="雅痞-简"/>
              </a:rPr>
              <a:t>还能移动的再慢一点吗？</a:t>
            </a:r>
          </a:p>
        </p:txBody>
      </p:sp>
    </p:spTree>
    <p:extLst>
      <p:ext uri="{BB962C8B-B14F-4D97-AF65-F5344CB8AC3E}">
        <p14:creationId xmlns:p14="http://schemas.microsoft.com/office/powerpoint/2010/main" val="2371812034"/>
      </p:ext>
    </p:extLst>
  </p:cSld>
  <p:clrMapOvr>
    <a:masterClrMapping/>
  </p:clrMapOvr>
  <p:transition>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F9539EB1-89CB-4B1E-9888-D4B4FFCEB445}"/>
              </a:ext>
            </a:extLst>
          </p:cNvPr>
          <p:cNvSpPr>
            <a:spLocks noGrp="1"/>
          </p:cNvSpPr>
          <p:nvPr>
            <p:ph idx="1"/>
          </p:nvPr>
        </p:nvSpPr>
        <p:spPr/>
        <p:txBody>
          <a:bodyPr>
            <a:normAutofit/>
          </a:bodyPr>
          <a:lstStyle/>
          <a:p>
            <a:pPr>
              <a:lnSpc>
                <a:spcPct val="150000"/>
              </a:lnSpc>
            </a:pPr>
            <a:r>
              <a:rPr lang="en-US" altLang="zh-CN" dirty="0">
                <a:solidFill>
                  <a:srgbClr val="FF0000"/>
                </a:solidFill>
              </a:rPr>
              <a:t>surface</a:t>
            </a:r>
            <a:r>
              <a:rPr lang="zh-CN" altLang="en-US" dirty="0"/>
              <a:t>对象就是</a:t>
            </a:r>
            <a:r>
              <a:rPr lang="en-US" altLang="zh-CN" dirty="0" err="1"/>
              <a:t>pygame</a:t>
            </a:r>
            <a:r>
              <a:rPr lang="zh-CN" altLang="en-US" dirty="0"/>
              <a:t>中用来表示图像的对象，简单的说，它表示的就是图像。</a:t>
            </a:r>
            <a:endParaRPr lang="en-US" altLang="zh-CN" dirty="0"/>
          </a:p>
          <a:p>
            <a:pPr>
              <a:lnSpc>
                <a:spcPct val="150000"/>
              </a:lnSpc>
            </a:pPr>
            <a:r>
              <a:rPr lang="zh-CN" altLang="en-US" dirty="0"/>
              <a:t>上节课，我们用到了两个</a:t>
            </a:r>
            <a:r>
              <a:rPr lang="en-US" altLang="zh-CN" dirty="0"/>
              <a:t>surface</a:t>
            </a:r>
            <a:r>
              <a:rPr lang="zh-CN" altLang="en-US" dirty="0"/>
              <a:t>对象，我们分别把它们命名为</a:t>
            </a:r>
            <a:r>
              <a:rPr lang="en-US" altLang="zh-CN" dirty="0"/>
              <a:t>screen</a:t>
            </a:r>
            <a:r>
              <a:rPr lang="zh-CN" altLang="en-US" dirty="0"/>
              <a:t>和</a:t>
            </a:r>
            <a:r>
              <a:rPr lang="en-US" altLang="zh-CN" dirty="0" err="1"/>
              <a:t>heroPlane</a:t>
            </a:r>
            <a:r>
              <a:rPr lang="zh-CN" altLang="en-US" dirty="0"/>
              <a:t>。</a:t>
            </a:r>
            <a:endParaRPr lang="en-US" altLang="zh-CN" dirty="0"/>
          </a:p>
          <a:p>
            <a:pPr>
              <a:lnSpc>
                <a:spcPct val="150000"/>
              </a:lnSpc>
            </a:pPr>
            <a:r>
              <a:rPr lang="en-US" altLang="zh-CN" dirty="0"/>
              <a:t>screen</a:t>
            </a:r>
            <a:r>
              <a:rPr lang="zh-CN" altLang="en-US" dirty="0"/>
              <a:t>表示的是游戏窗口的背景图像，</a:t>
            </a:r>
            <a:r>
              <a:rPr lang="en-US" altLang="zh-CN" dirty="0" err="1"/>
              <a:t>heroPlane</a:t>
            </a:r>
            <a:r>
              <a:rPr lang="zh-CN" altLang="en-US" dirty="0"/>
              <a:t>是小飞机的图像。</a:t>
            </a:r>
          </a:p>
          <a:p>
            <a:pPr marL="0" indent="0">
              <a:buNone/>
            </a:pPr>
            <a:endParaRPr lang="zh-CN" altLang="en-US" dirty="0"/>
          </a:p>
        </p:txBody>
      </p:sp>
      <p:sp>
        <p:nvSpPr>
          <p:cNvPr id="4" name="标题 3">
            <a:extLst>
              <a:ext uri="{FF2B5EF4-FFF2-40B4-BE49-F238E27FC236}">
                <a16:creationId xmlns:a16="http://schemas.microsoft.com/office/drawing/2014/main" id="{3CD08EDE-F307-4402-A179-5C3A3F18A75C}"/>
              </a:ext>
            </a:extLst>
          </p:cNvPr>
          <p:cNvSpPr>
            <a:spLocks noGrp="1"/>
          </p:cNvSpPr>
          <p:nvPr>
            <p:ph type="title"/>
          </p:nvPr>
        </p:nvSpPr>
        <p:spPr/>
        <p:txBody>
          <a:bodyPr/>
          <a:lstStyle/>
          <a:p>
            <a:r>
              <a:rPr lang="en-US" altLang="zh-CN"/>
              <a:t>Surface</a:t>
            </a:r>
            <a:r>
              <a:rPr lang="zh-CN" altLang="en-US"/>
              <a:t>对象</a:t>
            </a:r>
            <a:endParaRPr lang="zh-CN" altLang="en-US" dirty="0"/>
          </a:p>
        </p:txBody>
      </p:sp>
    </p:spTree>
    <p:extLst>
      <p:ext uri="{BB962C8B-B14F-4D97-AF65-F5344CB8AC3E}">
        <p14:creationId xmlns:p14="http://schemas.microsoft.com/office/powerpoint/2010/main" val="486928926"/>
      </p:ext>
    </p:extLst>
  </p:cSld>
  <p:clrMapOvr>
    <a:masterClrMapping/>
  </p:clrMapOvr>
  <p:transition>
    <p:cover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7DDD5F94-BDB2-4615-9833-0641FB5BDBD9}"/>
              </a:ext>
            </a:extLst>
          </p:cNvPr>
          <p:cNvSpPr>
            <a:spLocks noGrp="1"/>
          </p:cNvSpPr>
          <p:nvPr>
            <p:ph idx="1"/>
          </p:nvPr>
        </p:nvSpPr>
        <p:spPr/>
        <p:txBody>
          <a:bodyPr>
            <a:normAutofit fontScale="92500" lnSpcReduction="20000"/>
          </a:bodyPr>
          <a:lstStyle/>
          <a:p>
            <a:pPr>
              <a:lnSpc>
                <a:spcPct val="150000"/>
              </a:lnSpc>
            </a:pPr>
            <a:r>
              <a:rPr lang="zh-CN" altLang="en-US" dirty="0"/>
              <a:t>创建一个可用于跟踪一段时间的</a:t>
            </a:r>
            <a:r>
              <a:rPr lang="en-US" altLang="zh-CN" dirty="0"/>
              <a:t>Clock</a:t>
            </a:r>
            <a:r>
              <a:rPr lang="zh-CN" altLang="en-US" dirty="0"/>
              <a:t>对象，该</a:t>
            </a:r>
            <a:r>
              <a:rPr lang="en-US" altLang="zh-CN" dirty="0"/>
              <a:t>Clock</a:t>
            </a:r>
            <a:r>
              <a:rPr lang="zh-CN" altLang="en-US" dirty="0"/>
              <a:t>对象还提供了几个函数（方法）来控制游戏的帧率。</a:t>
            </a:r>
            <a:endParaRPr lang="en-US" altLang="zh-CN" dirty="0"/>
          </a:p>
          <a:p>
            <a:pPr>
              <a:lnSpc>
                <a:spcPct val="150000"/>
              </a:lnSpc>
            </a:pPr>
            <a:r>
              <a:rPr lang="zh-CN" altLang="en-US" dirty="0"/>
              <a:t>比如</a:t>
            </a:r>
            <a:r>
              <a:rPr lang="en-US" altLang="zh-CN" dirty="0"/>
              <a:t>tick()</a:t>
            </a:r>
            <a:r>
              <a:rPr lang="zh-CN" altLang="en-US" dirty="0"/>
              <a:t>方法可以设置游戏的帧率，也只会占用很少的处理器资源。</a:t>
            </a:r>
            <a:endParaRPr lang="en-US" altLang="zh-CN" dirty="0"/>
          </a:p>
          <a:p>
            <a:pPr marL="214313" indent="-214313">
              <a:lnSpc>
                <a:spcPct val="150000"/>
              </a:lnSpc>
            </a:pPr>
            <a:r>
              <a:rPr lang="en-US" altLang="zh-CN" dirty="0"/>
              <a:t>1</a:t>
            </a:r>
            <a:r>
              <a:rPr lang="zh-CN" altLang="en-US" dirty="0"/>
              <a:t>帧表示的是一幅图像，帧率指的是</a:t>
            </a:r>
            <a:r>
              <a:rPr lang="en-US" altLang="zh-CN" dirty="0"/>
              <a:t>1</a:t>
            </a:r>
            <a:r>
              <a:rPr lang="zh-CN" altLang="en-US" dirty="0"/>
              <a:t>秒钟可以切换多少幅图像。</a:t>
            </a:r>
            <a:r>
              <a:rPr lang="en-US" altLang="zh-CN" dirty="0" err="1"/>
              <a:t>pygame</a:t>
            </a:r>
            <a:r>
              <a:rPr lang="zh-CN" altLang="en-US" dirty="0"/>
              <a:t>支持</a:t>
            </a:r>
            <a:r>
              <a:rPr lang="en-US" altLang="zh-CN" dirty="0"/>
              <a:t>40~200</a:t>
            </a:r>
            <a:r>
              <a:rPr lang="zh-CN" altLang="en-US" dirty="0"/>
              <a:t>帧</a:t>
            </a:r>
            <a:r>
              <a:rPr lang="en-US" altLang="zh-CN" dirty="0"/>
              <a:t>/</a:t>
            </a:r>
            <a:r>
              <a:rPr lang="zh-CN" altLang="en-US" dirty="0"/>
              <a:t>秒的帧率。</a:t>
            </a:r>
            <a:endParaRPr lang="en-US" altLang="zh-CN" dirty="0"/>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r>
              <a:rPr lang="zh-CN" altLang="en-US" dirty="0">
                <a:solidFill>
                  <a:srgbClr val="0070C0"/>
                </a:solidFill>
                <a:cs typeface="Times New Roman" panose="02020603050405020304" pitchFamily="18" charset="0"/>
              </a:rPr>
              <a:t>省略代码</a:t>
            </a: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clock = </a:t>
            </a:r>
            <a:r>
              <a:rPr lang="en-US" altLang="zh-CN" dirty="0" err="1">
                <a:solidFill>
                  <a:srgbClr val="000000"/>
                </a:solidFill>
                <a:cs typeface="Times New Roman" panose="02020603050405020304" pitchFamily="18" charset="0"/>
              </a:rPr>
              <a:t>pygame.time.Clock</a:t>
            </a:r>
            <a:r>
              <a:rPr lang="en-US" altLang="zh-CN" dirty="0">
                <a:solidFill>
                  <a:srgbClr val="000000"/>
                </a:solidFill>
                <a:cs typeface="Times New Roman" panose="02020603050405020304" pitchFamily="18" charset="0"/>
              </a:rPr>
              <a:t>()</a:t>
            </a:r>
            <a:r>
              <a:rPr lang="en-US" altLang="zh-CN" dirty="0">
                <a:solidFill>
                  <a:srgbClr val="FF0000"/>
                </a:solidFill>
              </a:rPr>
              <a:t>  #</a:t>
            </a:r>
            <a:r>
              <a:rPr lang="zh-CN" altLang="en-US" dirty="0">
                <a:solidFill>
                  <a:srgbClr val="FF0000"/>
                </a:solidFill>
              </a:rPr>
              <a:t>创建一个</a:t>
            </a:r>
            <a:r>
              <a:rPr lang="en-US" altLang="zh-CN" dirty="0">
                <a:solidFill>
                  <a:srgbClr val="FF0000"/>
                </a:solidFill>
              </a:rPr>
              <a:t>Clock</a:t>
            </a:r>
            <a:r>
              <a:rPr lang="zh-CN" altLang="en-US" dirty="0">
                <a:solidFill>
                  <a:srgbClr val="FF0000"/>
                </a:solidFill>
              </a:rPr>
              <a:t>对象，并命名为</a:t>
            </a:r>
            <a:r>
              <a:rPr lang="en-US" altLang="zh-CN" dirty="0">
                <a:solidFill>
                  <a:srgbClr val="FF0000"/>
                </a:solidFill>
              </a:rPr>
              <a:t>clock</a:t>
            </a:r>
            <a:endParaRPr lang="en-US" altLang="zh-CN" dirty="0">
              <a:solidFill>
                <a:srgbClr val="000000"/>
              </a:solidFill>
              <a:cs typeface="Times New Roman" panose="02020603050405020304" pitchFamily="18" charset="0"/>
            </a:endParaRPr>
          </a:p>
          <a:p>
            <a:pPr marL="457200" lvl="1" indent="0" eaLnBrk="0" fontAlgn="base" hangingPunct="0">
              <a:lnSpc>
                <a:spcPct val="150000"/>
              </a:lnSpc>
              <a:spcBef>
                <a:spcPct val="0"/>
              </a:spcBef>
              <a:spcAft>
                <a:spcPct val="0"/>
              </a:spcAft>
              <a:buNone/>
            </a:pPr>
            <a:r>
              <a:rPr lang="en-US" altLang="zh-CN" dirty="0">
                <a:solidFill>
                  <a:srgbClr val="000000"/>
                </a:solidFill>
                <a:cs typeface="Times New Roman" panose="02020603050405020304" pitchFamily="18" charset="0"/>
              </a:rPr>
              <a:t>……[</a:t>
            </a:r>
            <a:r>
              <a:rPr lang="zh-CN" altLang="en-US" dirty="0">
                <a:solidFill>
                  <a:srgbClr val="0070C0"/>
                </a:solidFill>
                <a:cs typeface="Times New Roman" panose="02020603050405020304" pitchFamily="18" charset="0"/>
              </a:rPr>
              <a:t>省略代码</a:t>
            </a:r>
            <a:r>
              <a:rPr lang="en-US" altLang="zh-CN" dirty="0">
                <a:solidFill>
                  <a:srgbClr val="000000"/>
                </a:solidFill>
                <a:cs typeface="Times New Roman" panose="02020603050405020304" pitchFamily="18" charset="0"/>
              </a:rPr>
              <a:t>]</a:t>
            </a:r>
          </a:p>
          <a:p>
            <a:pPr marL="457200" lvl="1" indent="0" eaLnBrk="0" fontAlgn="base" hangingPunct="0">
              <a:lnSpc>
                <a:spcPct val="150000"/>
              </a:lnSpc>
              <a:spcBef>
                <a:spcPct val="0"/>
              </a:spcBef>
              <a:spcAft>
                <a:spcPct val="0"/>
              </a:spcAft>
              <a:buNone/>
            </a:pPr>
            <a:r>
              <a:rPr lang="zh-CN" altLang="zh-CN" dirty="0">
                <a:solidFill>
                  <a:srgbClr val="000000"/>
                </a:solidFill>
                <a:cs typeface="Times New Roman" panose="02020603050405020304" pitchFamily="18" charset="0"/>
              </a:rPr>
              <a:t>screen.fill(bg)</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pygame.display.</a:t>
            </a:r>
            <a:r>
              <a:rPr lang="en-US" altLang="zh-CN" dirty="0">
                <a:solidFill>
                  <a:srgbClr val="000000"/>
                </a:solidFill>
                <a:cs typeface="Times New Roman" panose="02020603050405020304" pitchFamily="18" charset="0"/>
              </a:rPr>
              <a:t>flip</a:t>
            </a:r>
            <a:r>
              <a:rPr lang="zh-CN" altLang="zh-CN" dirty="0">
                <a:solidFill>
                  <a:srgbClr val="000000"/>
                </a:solidFill>
                <a:cs typeface="Times New Roman" panose="02020603050405020304" pitchFamily="18" charset="0"/>
              </a:rPr>
              <a:t>()</a:t>
            </a:r>
            <a:br>
              <a:rPr lang="zh-CN" altLang="zh-CN" dirty="0">
                <a:solidFill>
                  <a:srgbClr val="000000"/>
                </a:solidFill>
                <a:cs typeface="Times New Roman" panose="02020603050405020304" pitchFamily="18" charset="0"/>
              </a:rPr>
            </a:br>
            <a:r>
              <a:rPr lang="en-US" altLang="zh-CN" dirty="0" err="1">
                <a:solidFill>
                  <a:srgbClr val="000000"/>
                </a:solidFill>
                <a:cs typeface="Times New Roman" panose="02020603050405020304" pitchFamily="18" charset="0"/>
              </a:rPr>
              <a:t>clock.tick</a:t>
            </a:r>
            <a:r>
              <a:rPr lang="zh-CN" altLang="zh-CN" dirty="0">
                <a:solidFill>
                  <a:srgbClr val="000000"/>
                </a:solidFill>
                <a:cs typeface="Times New Roman" panose="02020603050405020304" pitchFamily="18" charset="0"/>
              </a:rPr>
              <a:t>(</a:t>
            </a:r>
            <a:r>
              <a:rPr lang="en-US" altLang="zh-CN" dirty="0">
                <a:solidFill>
                  <a:srgbClr val="0000FF"/>
                </a:solidFill>
                <a:cs typeface="Times New Roman" panose="02020603050405020304" pitchFamily="18" charset="0"/>
              </a:rPr>
              <a:t>6</a:t>
            </a:r>
            <a:r>
              <a:rPr lang="zh-CN" altLang="zh-CN" dirty="0">
                <a:solidFill>
                  <a:srgbClr val="0000FF"/>
                </a:solidFill>
                <a:cs typeface="Times New Roman" panose="02020603050405020304" pitchFamily="18" charset="0"/>
              </a:rPr>
              <a:t>0</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    </a:t>
            </a:r>
            <a:r>
              <a:rPr lang="en-US" altLang="zh-CN" dirty="0">
                <a:solidFill>
                  <a:srgbClr val="FF0000"/>
                </a:solidFill>
              </a:rPr>
              <a:t>#</a:t>
            </a:r>
            <a:r>
              <a:rPr lang="zh-CN" altLang="en-US" dirty="0">
                <a:solidFill>
                  <a:srgbClr val="FF0000"/>
                </a:solidFill>
              </a:rPr>
              <a:t>程序以每秒不超过</a:t>
            </a:r>
            <a:r>
              <a:rPr lang="en-US" altLang="zh-CN" dirty="0">
                <a:solidFill>
                  <a:srgbClr val="FF0000"/>
                </a:solidFill>
              </a:rPr>
              <a:t>60</a:t>
            </a:r>
            <a:r>
              <a:rPr lang="zh-CN" altLang="en-US" dirty="0">
                <a:solidFill>
                  <a:srgbClr val="FF0000"/>
                </a:solidFill>
              </a:rPr>
              <a:t>帧的速度运行。</a:t>
            </a:r>
            <a:endParaRPr lang="zh-CN" altLang="zh-CN" dirty="0">
              <a:cs typeface="Times New Roman" panose="02020603050405020304" pitchFamily="18" charset="0"/>
            </a:endParaRPr>
          </a:p>
          <a:p>
            <a:endParaRPr lang="zh-CN" altLang="en-US" dirty="0"/>
          </a:p>
        </p:txBody>
      </p:sp>
      <p:sp>
        <p:nvSpPr>
          <p:cNvPr id="2" name="标题 1">
            <a:extLst>
              <a:ext uri="{FF2B5EF4-FFF2-40B4-BE49-F238E27FC236}">
                <a16:creationId xmlns:a16="http://schemas.microsoft.com/office/drawing/2014/main" id="{803BAE7F-B17C-4E14-9184-B9D49D18178D}"/>
              </a:ext>
            </a:extLst>
          </p:cNvPr>
          <p:cNvSpPr>
            <a:spLocks noGrp="1"/>
          </p:cNvSpPr>
          <p:nvPr>
            <p:ph type="title"/>
          </p:nvPr>
        </p:nvSpPr>
        <p:spPr/>
        <p:txBody>
          <a:bodyPr>
            <a:normAutofit/>
          </a:bodyPr>
          <a:lstStyle/>
          <a:p>
            <a:r>
              <a:rPr lang="en-US" altLang="zh-CN" dirty="0" err="1"/>
              <a:t>pygame.time.Clock</a:t>
            </a:r>
            <a:r>
              <a:rPr lang="en-US" altLang="zh-CN" dirty="0"/>
              <a:t>()</a:t>
            </a:r>
            <a:endParaRPr lang="zh-CN" altLang="en-US" dirty="0"/>
          </a:p>
        </p:txBody>
      </p:sp>
      <p:sp>
        <p:nvSpPr>
          <p:cNvPr id="6" name="矩形: 圆角 5">
            <a:extLst>
              <a:ext uri="{FF2B5EF4-FFF2-40B4-BE49-F238E27FC236}">
                <a16:creationId xmlns:a16="http://schemas.microsoft.com/office/drawing/2014/main" id="{43C27E82-A820-45D5-9609-FC3B451D700A}"/>
              </a:ext>
            </a:extLst>
          </p:cNvPr>
          <p:cNvSpPr/>
          <p:nvPr/>
        </p:nvSpPr>
        <p:spPr>
          <a:xfrm>
            <a:off x="6266695" y="4866136"/>
            <a:ext cx="2355574" cy="662608"/>
          </a:xfrm>
          <a:prstGeom prst="roundRect">
            <a:avLst/>
          </a:prstGeom>
          <a:solidFill>
            <a:srgbClr val="51BFCB"/>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b="1" dirty="0">
                <a:latin typeface="微软雅黑" panose="020B0503020204020204" pitchFamily="34" charset="-122"/>
                <a:ea typeface="微软雅黑" panose="020B0503020204020204" pitchFamily="34" charset="-122"/>
              </a:rPr>
              <a:t>还能移动的再慢一点吗？</a:t>
            </a:r>
          </a:p>
        </p:txBody>
      </p:sp>
    </p:spTree>
    <p:extLst>
      <p:ext uri="{BB962C8B-B14F-4D97-AF65-F5344CB8AC3E}">
        <p14:creationId xmlns:p14="http://schemas.microsoft.com/office/powerpoint/2010/main" val="192159994"/>
      </p:ext>
    </p:extLst>
  </p:cSld>
  <p:clrMapOvr>
    <a:masterClrMapping/>
  </p:clrMapOvr>
  <p:transition>
    <p:cover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未标题-4745"/>
          <p:cNvPicPr>
            <a:picLocks noChangeAspect="1"/>
          </p:cNvPicPr>
          <p:nvPr/>
        </p:nvPicPr>
        <p:blipFill>
          <a:blip r:embed="rId2"/>
          <a:srcRect r="14800" b="13511"/>
          <a:stretch>
            <a:fillRect/>
          </a:stretch>
        </p:blipFill>
        <p:spPr>
          <a:xfrm>
            <a:off x="8100537" y="5419090"/>
            <a:ext cx="1043464" cy="1438911"/>
          </a:xfrm>
          <a:prstGeom prst="rect">
            <a:avLst/>
          </a:prstGeom>
        </p:spPr>
      </p:pic>
      <p:pic>
        <p:nvPicPr>
          <p:cNvPr id="11" name="图片 10" descr="未标题-12"/>
          <p:cNvPicPr>
            <a:picLocks noChangeAspect="1"/>
          </p:cNvPicPr>
          <p:nvPr/>
        </p:nvPicPr>
        <p:blipFill>
          <a:blip r:embed="rId3"/>
          <a:srcRect r="23156" b="18360"/>
          <a:stretch>
            <a:fillRect/>
          </a:stretch>
        </p:blipFill>
        <p:spPr>
          <a:xfrm>
            <a:off x="8343900" y="5784850"/>
            <a:ext cx="800100" cy="1073151"/>
          </a:xfrm>
          <a:prstGeom prst="rect">
            <a:avLst/>
          </a:prstGeom>
        </p:spPr>
      </p:pic>
      <p:sp>
        <p:nvSpPr>
          <p:cNvPr id="7" name="内容占位符 6">
            <a:extLst>
              <a:ext uri="{FF2B5EF4-FFF2-40B4-BE49-F238E27FC236}">
                <a16:creationId xmlns:a16="http://schemas.microsoft.com/office/drawing/2014/main" id="{B04D69BA-5DA6-4B7D-AB3F-5CF02A73F468}"/>
              </a:ext>
            </a:extLst>
          </p:cNvPr>
          <p:cNvSpPr>
            <a:spLocks noGrp="1"/>
          </p:cNvSpPr>
          <p:nvPr>
            <p:ph idx="1"/>
          </p:nvPr>
        </p:nvSpPr>
        <p:spPr/>
        <p:txBody>
          <a:bodyPr/>
          <a:lstStyle/>
          <a:p>
            <a:pPr>
              <a:lnSpc>
                <a:spcPct val="150000"/>
              </a:lnSpc>
            </a:pPr>
            <a:r>
              <a:rPr lang="zh-CN" altLang="en-US" dirty="0"/>
              <a:t>怎样</a:t>
            </a:r>
            <a:r>
              <a:rPr lang="zh-CN" altLang="en-US" dirty="0">
                <a:solidFill>
                  <a:srgbClr val="FF0000"/>
                </a:solidFill>
              </a:rPr>
              <a:t>创建</a:t>
            </a:r>
            <a:r>
              <a:rPr lang="en-US" altLang="zh-CN" dirty="0">
                <a:solidFill>
                  <a:srgbClr val="FF0000"/>
                </a:solidFill>
              </a:rPr>
              <a:t>surface</a:t>
            </a:r>
            <a:r>
              <a:rPr lang="zh-CN" altLang="en-US" dirty="0">
                <a:solidFill>
                  <a:srgbClr val="FF0000"/>
                </a:solidFill>
              </a:rPr>
              <a:t>对象</a:t>
            </a:r>
            <a:r>
              <a:rPr lang="zh-CN" altLang="en-US" dirty="0"/>
              <a:t>？有两种方法：</a:t>
            </a:r>
            <a:endParaRPr lang="en-US" altLang="zh-CN" dirty="0"/>
          </a:p>
          <a:p>
            <a:pPr marL="214313" indent="-214313">
              <a:lnSpc>
                <a:spcPct val="150000"/>
              </a:lnSpc>
            </a:pPr>
            <a:r>
              <a:rPr lang="zh-CN" altLang="en-US" dirty="0"/>
              <a:t>第一种方法是，指定尺寸，创建一个空的</a:t>
            </a:r>
            <a:r>
              <a:rPr lang="en-US" altLang="zh-CN" dirty="0"/>
              <a:t>surface</a:t>
            </a:r>
            <a:r>
              <a:rPr lang="zh-CN" altLang="en-US" dirty="0"/>
              <a:t>对象。</a:t>
            </a:r>
            <a:r>
              <a:rPr lang="en-US" altLang="zh-CN" dirty="0"/>
              <a:t>screen</a:t>
            </a:r>
            <a:r>
              <a:rPr lang="zh-CN" altLang="en-US" dirty="0"/>
              <a:t>就是我们创建的一个固定尺寸、空的</a:t>
            </a:r>
            <a:r>
              <a:rPr lang="en-US" altLang="zh-CN" dirty="0"/>
              <a:t>surface </a:t>
            </a:r>
            <a:r>
              <a:rPr lang="zh-CN" altLang="en-US" dirty="0"/>
              <a:t>对象；</a:t>
            </a:r>
            <a:endParaRPr lang="en-US" altLang="zh-CN" dirty="0"/>
          </a:p>
          <a:p>
            <a:pPr marL="214313" indent="-214313">
              <a:lnSpc>
                <a:spcPct val="150000"/>
              </a:lnSpc>
            </a:pPr>
            <a:r>
              <a:rPr lang="zh-CN" altLang="en-US" dirty="0"/>
              <a:t>第二种方法是，使用</a:t>
            </a:r>
            <a:r>
              <a:rPr lang="en-US" altLang="zh-CN" dirty="0" err="1"/>
              <a:t>pygame.image.load</a:t>
            </a:r>
            <a:r>
              <a:rPr lang="en-US" altLang="zh-CN" dirty="0"/>
              <a:t>()</a:t>
            </a:r>
            <a:r>
              <a:rPr lang="zh-CN" altLang="en-US" dirty="0"/>
              <a:t>方法，加载一个实际的图像，括号中传入图像文件名，该方法会返回一个</a:t>
            </a:r>
            <a:r>
              <a:rPr lang="en-US" altLang="zh-CN" dirty="0"/>
              <a:t>surface</a:t>
            </a:r>
            <a:r>
              <a:rPr lang="zh-CN" altLang="en-US" dirty="0"/>
              <a:t>对象。</a:t>
            </a:r>
            <a:r>
              <a:rPr lang="en-US" altLang="zh-CN" dirty="0" err="1"/>
              <a:t>heroPlane</a:t>
            </a:r>
            <a:r>
              <a:rPr lang="zh-CN" altLang="en-US" dirty="0"/>
              <a:t>就是用这种方式创建的一个</a:t>
            </a:r>
            <a:r>
              <a:rPr lang="en-US" altLang="zh-CN" dirty="0"/>
              <a:t>surface</a:t>
            </a:r>
            <a:r>
              <a:rPr lang="zh-CN" altLang="en-US" dirty="0"/>
              <a:t>对象。</a:t>
            </a:r>
            <a:endParaRPr lang="en-US" altLang="zh-CN" dirty="0"/>
          </a:p>
          <a:p>
            <a:endParaRPr lang="zh-CN" altLang="en-US" dirty="0"/>
          </a:p>
        </p:txBody>
      </p:sp>
      <p:sp>
        <p:nvSpPr>
          <p:cNvPr id="4" name="标题 3">
            <a:extLst>
              <a:ext uri="{FF2B5EF4-FFF2-40B4-BE49-F238E27FC236}">
                <a16:creationId xmlns:a16="http://schemas.microsoft.com/office/drawing/2014/main" id="{7C89A9D1-2CFB-4B1C-A0BC-E556C694A828}"/>
              </a:ext>
            </a:extLst>
          </p:cNvPr>
          <p:cNvSpPr>
            <a:spLocks noGrp="1"/>
          </p:cNvSpPr>
          <p:nvPr>
            <p:ph type="title"/>
          </p:nvPr>
        </p:nvSpPr>
        <p:spPr/>
        <p:txBody>
          <a:bodyPr/>
          <a:lstStyle/>
          <a:p>
            <a:r>
              <a:rPr lang="zh-CN" altLang="en-US" dirty="0"/>
              <a:t>创建</a:t>
            </a:r>
            <a:r>
              <a:rPr lang="en-US" altLang="zh-CN" dirty="0"/>
              <a:t>surface</a:t>
            </a:r>
            <a:r>
              <a:rPr lang="zh-CN" altLang="en-US" dirty="0"/>
              <a:t>对象</a:t>
            </a:r>
          </a:p>
        </p:txBody>
      </p:sp>
    </p:spTree>
    <p:extLst>
      <p:ext uri="{BB962C8B-B14F-4D97-AF65-F5344CB8AC3E}">
        <p14:creationId xmlns:p14="http://schemas.microsoft.com/office/powerpoint/2010/main" val="2712661039"/>
      </p:ext>
    </p:extLst>
  </p:cSld>
  <p:clrMapOvr>
    <a:masterClrMapping/>
  </p:clrMapOvr>
  <p:transition>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852E6AB0-1B0F-49B9-AC6B-BE2D86A97772}"/>
              </a:ext>
            </a:extLst>
          </p:cNvPr>
          <p:cNvSpPr>
            <a:spLocks noGrp="1"/>
          </p:cNvSpPr>
          <p:nvPr>
            <p:ph idx="1"/>
          </p:nvPr>
        </p:nvSpPr>
        <p:spPr/>
        <p:txBody>
          <a:bodyPr/>
          <a:lstStyle/>
          <a:p>
            <a:pPr>
              <a:lnSpc>
                <a:spcPct val="150000"/>
              </a:lnSpc>
            </a:pPr>
            <a:r>
              <a:rPr lang="zh-CN" altLang="en-US" dirty="0"/>
              <a:t>将一个图像</a:t>
            </a:r>
            <a:r>
              <a:rPr lang="zh-CN" altLang="en-US" dirty="0">
                <a:solidFill>
                  <a:srgbClr val="FF0000"/>
                </a:solidFill>
              </a:rPr>
              <a:t>绘制</a:t>
            </a:r>
            <a:r>
              <a:rPr lang="zh-CN" altLang="en-US" dirty="0"/>
              <a:t>到另一个图像上是怎样实现的呢？</a:t>
            </a:r>
            <a:endParaRPr lang="en-US" altLang="zh-CN" dirty="0"/>
          </a:p>
          <a:p>
            <a:pPr>
              <a:lnSpc>
                <a:spcPct val="150000"/>
              </a:lnSpc>
            </a:pPr>
            <a:endParaRPr lang="en-US" altLang="zh-CN" dirty="0"/>
          </a:p>
          <a:p>
            <a:pPr>
              <a:lnSpc>
                <a:spcPct val="150000"/>
              </a:lnSpc>
            </a:pPr>
            <a:r>
              <a:rPr lang="zh-CN" altLang="en-US" dirty="0"/>
              <a:t>上节课我们通过调用</a:t>
            </a:r>
            <a:r>
              <a:rPr lang="en-US" altLang="zh-CN" dirty="0" err="1"/>
              <a:t>blit</a:t>
            </a:r>
            <a:r>
              <a:rPr lang="en-US" altLang="zh-CN" dirty="0"/>
              <a:t>()</a:t>
            </a:r>
            <a:r>
              <a:rPr lang="zh-CN" altLang="en-US" dirty="0"/>
              <a:t>函数，将</a:t>
            </a:r>
            <a:r>
              <a:rPr lang="en-US" altLang="zh-CN" dirty="0" err="1"/>
              <a:t>heroPlane</a:t>
            </a:r>
            <a:r>
              <a:rPr lang="zh-CN" altLang="en-US" dirty="0"/>
              <a:t>图像绘制到了</a:t>
            </a:r>
            <a:r>
              <a:rPr lang="en-US" altLang="zh-CN" dirty="0"/>
              <a:t>screen</a:t>
            </a:r>
            <a:r>
              <a:rPr lang="zh-CN" altLang="en-US" dirty="0"/>
              <a:t>图像上，源代码如下：</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endParaRPr lang="en-US" altLang="zh-CN" dirty="0">
              <a:solidFill>
                <a:srgbClr val="000000"/>
              </a:solidFill>
              <a:cs typeface="Times New Roman" panose="02020603050405020304" pitchFamily="18" charset="0"/>
            </a:endParaRPr>
          </a:p>
          <a:p>
            <a:pPr>
              <a:lnSpc>
                <a:spcPct val="150000"/>
              </a:lnSpc>
            </a:pPr>
            <a:r>
              <a:rPr lang="zh-CN" altLang="en-US" dirty="0">
                <a:solidFill>
                  <a:srgbClr val="FF0000"/>
                </a:solidFill>
                <a:cs typeface="Times New Roman" panose="02020603050405020304" pitchFamily="18" charset="0"/>
              </a:rPr>
              <a:t>难道真的是画上去的吗？</a:t>
            </a:r>
            <a:endParaRPr lang="zh-CN" altLang="en-US" dirty="0">
              <a:solidFill>
                <a:srgbClr val="FF0000"/>
              </a:solidFill>
            </a:endParaRPr>
          </a:p>
          <a:p>
            <a:endParaRPr lang="zh-CN" altLang="en-US" dirty="0"/>
          </a:p>
        </p:txBody>
      </p:sp>
      <p:sp>
        <p:nvSpPr>
          <p:cNvPr id="2" name="标题 1">
            <a:extLst>
              <a:ext uri="{FF2B5EF4-FFF2-40B4-BE49-F238E27FC236}">
                <a16:creationId xmlns:a16="http://schemas.microsoft.com/office/drawing/2014/main" id="{78AF783E-CE03-4D1D-AC1B-589F687F8FB5}"/>
              </a:ext>
            </a:extLst>
          </p:cNvPr>
          <p:cNvSpPr>
            <a:spLocks noGrp="1"/>
          </p:cNvSpPr>
          <p:nvPr>
            <p:ph type="title"/>
          </p:nvPr>
        </p:nvSpPr>
        <p:spPr/>
        <p:txBody>
          <a:bodyPr/>
          <a:lstStyle/>
          <a:p>
            <a:r>
              <a:rPr lang="zh-CN" altLang="en-US" dirty="0"/>
              <a:t>图像显示</a:t>
            </a:r>
          </a:p>
        </p:txBody>
      </p:sp>
    </p:spTree>
    <p:extLst>
      <p:ext uri="{BB962C8B-B14F-4D97-AF65-F5344CB8AC3E}">
        <p14:creationId xmlns:p14="http://schemas.microsoft.com/office/powerpoint/2010/main" val="60958854"/>
      </p:ext>
    </p:extLst>
  </p:cSld>
  <p:clrMapOvr>
    <a:masterClrMapping/>
  </p:clrMapOvr>
  <p:transition>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73A9DB-B620-4DE5-8A6E-1166F39EF86A}"/>
              </a:ext>
            </a:extLst>
          </p:cNvPr>
          <p:cNvSpPr>
            <a:spLocks noGrp="1"/>
          </p:cNvSpPr>
          <p:nvPr>
            <p:ph idx="1"/>
          </p:nvPr>
        </p:nvSpPr>
        <p:spPr/>
        <p:txBody>
          <a:bodyPr/>
          <a:lstStyle/>
          <a:p>
            <a:pPr>
              <a:lnSpc>
                <a:spcPct val="150000"/>
              </a:lnSpc>
            </a:pPr>
            <a:r>
              <a:rPr lang="zh-CN" altLang="en-US" dirty="0"/>
              <a:t>首先，我们先了解一下图像是什么样的？</a:t>
            </a:r>
            <a:endParaRPr lang="en-US" altLang="zh-CN" dirty="0"/>
          </a:p>
          <a:p>
            <a:pPr marL="214313" indent="-214313">
              <a:lnSpc>
                <a:spcPct val="150000"/>
              </a:lnSpc>
            </a:pPr>
            <a:r>
              <a:rPr lang="zh-CN" altLang="en-US" dirty="0"/>
              <a:t>图像是由</a:t>
            </a:r>
            <a:r>
              <a:rPr lang="zh-CN" altLang="en-US" dirty="0">
                <a:solidFill>
                  <a:srgbClr val="FF0000"/>
                </a:solidFill>
              </a:rPr>
              <a:t>像素</a:t>
            </a:r>
            <a:r>
              <a:rPr lang="zh-CN" altLang="en-US" dirty="0"/>
              <a:t>组成的，当我们将一个图像放大时，会观察到图像是由很多个方块（像素点）组成的，如下：</a:t>
            </a:r>
          </a:p>
          <a:p>
            <a:endParaRPr lang="zh-CN" altLang="en-US" dirty="0"/>
          </a:p>
        </p:txBody>
      </p:sp>
      <p:pic>
        <p:nvPicPr>
          <p:cNvPr id="10" name="图片 9">
            <a:extLst>
              <a:ext uri="{FF2B5EF4-FFF2-40B4-BE49-F238E27FC236}">
                <a16:creationId xmlns:a16="http://schemas.microsoft.com/office/drawing/2014/main" id="{32A05E2E-18A9-464D-947F-D8E8C0671876}"/>
              </a:ext>
            </a:extLst>
          </p:cNvPr>
          <p:cNvPicPr>
            <a:picLocks noChangeAspect="1"/>
          </p:cNvPicPr>
          <p:nvPr/>
        </p:nvPicPr>
        <p:blipFill>
          <a:blip r:embed="rId2"/>
          <a:stretch>
            <a:fillRect/>
          </a:stretch>
        </p:blipFill>
        <p:spPr>
          <a:xfrm>
            <a:off x="4092747" y="2787651"/>
            <a:ext cx="3128323" cy="3533775"/>
          </a:xfrm>
          <a:prstGeom prst="rect">
            <a:avLst/>
          </a:prstGeom>
        </p:spPr>
      </p:pic>
      <p:pic>
        <p:nvPicPr>
          <p:cNvPr id="13" name="图片 12">
            <a:extLst>
              <a:ext uri="{FF2B5EF4-FFF2-40B4-BE49-F238E27FC236}">
                <a16:creationId xmlns:a16="http://schemas.microsoft.com/office/drawing/2014/main" id="{08B7AB30-5211-4890-9BBE-DAAA44965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519" y="3164168"/>
            <a:ext cx="1215717" cy="1600000"/>
          </a:xfrm>
          <a:prstGeom prst="rect">
            <a:avLst/>
          </a:prstGeom>
        </p:spPr>
      </p:pic>
      <p:sp>
        <p:nvSpPr>
          <p:cNvPr id="14" name="文本框 13">
            <a:extLst>
              <a:ext uri="{FF2B5EF4-FFF2-40B4-BE49-F238E27FC236}">
                <a16:creationId xmlns:a16="http://schemas.microsoft.com/office/drawing/2014/main" id="{408D16D3-64AA-4119-A32A-758AD752467D}"/>
              </a:ext>
            </a:extLst>
          </p:cNvPr>
          <p:cNvSpPr txBox="1"/>
          <p:nvPr/>
        </p:nvSpPr>
        <p:spPr>
          <a:xfrm>
            <a:off x="1076630" y="2645303"/>
            <a:ext cx="1523494" cy="346249"/>
          </a:xfrm>
          <a:prstGeom prst="rect">
            <a:avLst/>
          </a:prstGeom>
          <a:noFill/>
        </p:spPr>
        <p:txBody>
          <a:bodyPr wrap="none" lIns="68580" tIns="34290" rIns="68580" bIns="34290" rtlCol="0">
            <a:spAutoFit/>
          </a:bodyPr>
          <a:lstStyle/>
          <a:p>
            <a:r>
              <a:rPr lang="zh-CN" altLang="en-US" sz="1800" dirty="0">
                <a:solidFill>
                  <a:srgbClr val="FF0000"/>
                </a:solidFill>
                <a:latin typeface="雅痞-简" panose="00000500000000000000" pitchFamily="2" charset="-122"/>
                <a:ea typeface="雅痞-简" panose="00000500000000000000" pitchFamily="2" charset="-122"/>
              </a:rPr>
              <a:t>小飞机正常图</a:t>
            </a:r>
          </a:p>
        </p:txBody>
      </p:sp>
      <p:sp>
        <p:nvSpPr>
          <p:cNvPr id="15" name="文本框 14">
            <a:extLst>
              <a:ext uri="{FF2B5EF4-FFF2-40B4-BE49-F238E27FC236}">
                <a16:creationId xmlns:a16="http://schemas.microsoft.com/office/drawing/2014/main" id="{41767161-BA0E-44D1-85EF-D36B5B0A3362}"/>
              </a:ext>
            </a:extLst>
          </p:cNvPr>
          <p:cNvSpPr txBox="1"/>
          <p:nvPr/>
        </p:nvSpPr>
        <p:spPr>
          <a:xfrm>
            <a:off x="4572000" y="2296939"/>
            <a:ext cx="2446824" cy="346249"/>
          </a:xfrm>
          <a:prstGeom prst="rect">
            <a:avLst/>
          </a:prstGeom>
          <a:noFill/>
        </p:spPr>
        <p:txBody>
          <a:bodyPr wrap="none" lIns="68580" tIns="34290" rIns="68580" bIns="34290" rtlCol="0">
            <a:spAutoFit/>
          </a:bodyPr>
          <a:lstStyle/>
          <a:p>
            <a:r>
              <a:rPr lang="zh-CN" altLang="en-US" sz="1800" dirty="0">
                <a:solidFill>
                  <a:srgbClr val="FF0000"/>
                </a:solidFill>
                <a:latin typeface="雅痞-简" panose="00000500000000000000" pitchFamily="2" charset="-122"/>
                <a:ea typeface="雅痞-简" panose="00000500000000000000" pitchFamily="2" charset="-122"/>
              </a:rPr>
              <a:t>小飞机放大后的左翼图</a:t>
            </a:r>
          </a:p>
        </p:txBody>
      </p:sp>
    </p:spTree>
  </p:cSld>
  <p:clrMapOvr>
    <a:masterClrMapping/>
  </p:clrMapOvr>
  <p:transition>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F9C5EA1-31AD-4A0A-81FB-D4443ECEFB33}"/>
              </a:ext>
            </a:extLst>
          </p:cNvPr>
          <p:cNvSpPr>
            <a:spLocks noGrp="1"/>
          </p:cNvSpPr>
          <p:nvPr>
            <p:ph sz="half" idx="1"/>
          </p:nvPr>
        </p:nvSpPr>
        <p:spPr/>
        <p:txBody>
          <a:bodyPr>
            <a:normAutofit/>
          </a:bodyPr>
          <a:lstStyle/>
          <a:p>
            <a:pPr>
              <a:lnSpc>
                <a:spcPct val="150000"/>
              </a:lnSpc>
            </a:pPr>
            <a:r>
              <a:rPr lang="en-US" altLang="zh-CN" dirty="0" err="1"/>
              <a:t>pygame</a:t>
            </a:r>
            <a:r>
              <a:rPr lang="zh-CN" altLang="en-US" dirty="0"/>
              <a:t>将一个图像绘制到另一个图像上面，实际上是通过修改底图对应位置的像素点的颜色实现的，从而达到覆盖的效果。</a:t>
            </a:r>
            <a:endParaRPr lang="en-US" altLang="zh-CN" dirty="0"/>
          </a:p>
          <a:p>
            <a:pPr>
              <a:lnSpc>
                <a:spcPct val="150000"/>
              </a:lnSpc>
            </a:pPr>
            <a:r>
              <a:rPr lang="zh-CN" altLang="en-US" dirty="0"/>
              <a:t>我们上节课做的程序中，在</a:t>
            </a:r>
            <a:r>
              <a:rPr lang="en-US" altLang="zh-CN" dirty="0"/>
              <a:t>screen</a:t>
            </a:r>
            <a:r>
              <a:rPr lang="zh-CN" altLang="en-US" dirty="0"/>
              <a:t>图像上绘制小飞机图像，就是将小飞机所占区域像素点的绿色修改为了小飞机对应的像素颜色。</a:t>
            </a:r>
            <a:endParaRPr lang="en-US" altLang="zh-CN" dirty="0"/>
          </a:p>
          <a:p>
            <a:endParaRPr lang="zh-CN" altLang="en-US" dirty="0"/>
          </a:p>
          <a:p>
            <a:endParaRPr lang="zh-CN" altLang="en-US" dirty="0"/>
          </a:p>
        </p:txBody>
      </p:sp>
      <p:pic>
        <p:nvPicPr>
          <p:cNvPr id="6" name="内容占位符 5">
            <a:extLst>
              <a:ext uri="{FF2B5EF4-FFF2-40B4-BE49-F238E27FC236}">
                <a16:creationId xmlns:a16="http://schemas.microsoft.com/office/drawing/2014/main" id="{FCFD9C70-060B-45E2-8D98-1A289706CFCB}"/>
              </a:ext>
            </a:extLst>
          </p:cNvPr>
          <p:cNvPicPr>
            <a:picLocks noGrp="1" noChangeAspect="1"/>
          </p:cNvPicPr>
          <p:nvPr>
            <p:ph sz="half" idx="2"/>
          </p:nvPr>
        </p:nvPicPr>
        <p:blipFill>
          <a:blip r:embed="rId2"/>
          <a:stretch>
            <a:fillRect/>
          </a:stretch>
        </p:blipFill>
        <p:spPr>
          <a:xfrm>
            <a:off x="4889069" y="1123950"/>
            <a:ext cx="3366361" cy="5053013"/>
          </a:xfrm>
          <a:prstGeom prst="rect">
            <a:avLst/>
          </a:prstGeom>
        </p:spPr>
      </p:pic>
    </p:spTree>
    <p:extLst>
      <p:ext uri="{BB962C8B-B14F-4D97-AF65-F5344CB8AC3E}">
        <p14:creationId xmlns:p14="http://schemas.microsoft.com/office/powerpoint/2010/main" val="2309328315"/>
      </p:ext>
    </p:extLst>
  </p:cSld>
  <p:clrMapOvr>
    <a:masterClrMapping/>
  </p:clrMapOvr>
  <p:transition>
    <p:cover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25F850E-AFC6-4F9A-956E-CC54705D122D}"/>
              </a:ext>
            </a:extLst>
          </p:cNvPr>
          <p:cNvSpPr>
            <a:spLocks noChangeArrowheads="1"/>
          </p:cNvSpPr>
          <p:nvPr/>
        </p:nvSpPr>
        <p:spPr bwMode="auto">
          <a:xfrm>
            <a:off x="418540" y="4213384"/>
            <a:ext cx="5028104" cy="4358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lnSpc>
                <a:spcPct val="150000"/>
              </a:lnSpc>
              <a:spcBef>
                <a:spcPct val="0"/>
              </a:spcBef>
              <a:spcAft>
                <a:spcPct val="0"/>
              </a:spcAft>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FF4376FA-8EC4-40EE-94DB-5C089A89A6AA}"/>
              </a:ext>
            </a:extLst>
          </p:cNvPr>
          <p:cNvSpPr>
            <a:spLocks noGrp="1"/>
          </p:cNvSpPr>
          <p:nvPr>
            <p:ph idx="1"/>
          </p:nvPr>
        </p:nvSpPr>
        <p:spPr/>
        <p:txBody>
          <a:bodyPr/>
          <a:lstStyle/>
          <a:p>
            <a:pPr>
              <a:lnSpc>
                <a:spcPct val="150000"/>
              </a:lnSpc>
            </a:pPr>
            <a:r>
              <a:rPr lang="zh-CN" altLang="en-US" dirty="0"/>
              <a:t>那么，</a:t>
            </a:r>
            <a:r>
              <a:rPr lang="zh-CN" altLang="en-US" dirty="0">
                <a:solidFill>
                  <a:srgbClr val="FF0000"/>
                </a:solidFill>
              </a:rPr>
              <a:t>移动</a:t>
            </a:r>
            <a:r>
              <a:rPr lang="zh-CN" altLang="en-US" dirty="0"/>
              <a:t>一个图像的实现原理是什么呢？</a:t>
            </a:r>
            <a:endParaRPr lang="en-US" altLang="zh-CN" dirty="0"/>
          </a:p>
          <a:p>
            <a:pPr marL="800100" lvl="1" indent="-342900">
              <a:lnSpc>
                <a:spcPct val="150000"/>
              </a:lnSpc>
              <a:buFont typeface="+mj-lt"/>
              <a:buAutoNum type="arabicPeriod"/>
            </a:pPr>
            <a:r>
              <a:rPr lang="zh-CN" altLang="en-US" dirty="0"/>
              <a:t>获取图像移动后的新的位置；</a:t>
            </a:r>
            <a:endParaRPr lang="en-US" altLang="zh-CN" dirty="0"/>
          </a:p>
          <a:p>
            <a:pPr marL="800100" lvl="1" indent="-342900">
              <a:lnSpc>
                <a:spcPct val="150000"/>
              </a:lnSpc>
              <a:buFont typeface="+mj-lt"/>
              <a:buAutoNum type="arabicPeriod"/>
            </a:pPr>
            <a:r>
              <a:rPr lang="zh-CN" altLang="en-US" dirty="0"/>
              <a:t>填充游戏窗口背景，遮盖原来的图像；</a:t>
            </a:r>
            <a:endParaRPr lang="en-US" altLang="zh-CN" dirty="0"/>
          </a:p>
          <a:p>
            <a:pPr marL="800100" lvl="1" indent="-342900">
              <a:lnSpc>
                <a:spcPct val="150000"/>
              </a:lnSpc>
              <a:buFont typeface="+mj-lt"/>
              <a:buAutoNum type="arabicPeriod"/>
            </a:pPr>
            <a:r>
              <a:rPr lang="zh-CN" altLang="en-US" dirty="0"/>
              <a:t>在新的位置绘制图像；</a:t>
            </a:r>
            <a:endParaRPr lang="en-US" altLang="zh-CN" dirty="0"/>
          </a:p>
          <a:p>
            <a:pPr marL="800100" lvl="1" indent="-342900">
              <a:lnSpc>
                <a:spcPct val="150000"/>
              </a:lnSpc>
              <a:buFont typeface="+mj-lt"/>
              <a:buAutoNum type="arabicPeriod"/>
            </a:pPr>
            <a:r>
              <a:rPr lang="zh-CN" altLang="en-US" dirty="0"/>
              <a:t>更新游戏界面。</a:t>
            </a:r>
            <a:endParaRPr lang="en-US" altLang="zh-CN" dirty="0"/>
          </a:p>
          <a:p>
            <a:pPr>
              <a:lnSpc>
                <a:spcPct val="150000"/>
              </a:lnSpc>
            </a:pPr>
            <a:r>
              <a:rPr lang="zh-CN" altLang="en-US" dirty="0"/>
              <a:t>上节课的程序中，对应以上步骤的代码如下：</a:t>
            </a:r>
            <a:endParaRPr lang="en-US" altLang="zh-CN" dirty="0"/>
          </a:p>
          <a:p>
            <a:pPr marL="457200" lvl="1" indent="0">
              <a:lnSpc>
                <a:spcPct val="150000"/>
              </a:lnSpc>
              <a:buNone/>
            </a:pPr>
            <a:r>
              <a:rPr lang="zh-CN" altLang="zh-CN" dirty="0">
                <a:solidFill>
                  <a:srgbClr val="000000"/>
                </a:solidFill>
                <a:cs typeface="Times New Roman" panose="02020603050405020304" pitchFamily="18" charset="0"/>
              </a:rPr>
              <a:t>position = position.move(speed)</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screen.fill(bg)</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screen.blit(heroPlane, position)</a:t>
            </a:r>
            <a:br>
              <a:rPr lang="zh-CN" altLang="zh-CN" dirty="0">
                <a:solidFill>
                  <a:srgbClr val="000000"/>
                </a:solidFill>
                <a:cs typeface="Times New Roman" panose="02020603050405020304" pitchFamily="18" charset="0"/>
              </a:rPr>
            </a:br>
            <a:r>
              <a:rPr lang="zh-CN" altLang="zh-CN" dirty="0">
                <a:solidFill>
                  <a:srgbClr val="000000"/>
                </a:solidFill>
                <a:cs typeface="Times New Roman" panose="02020603050405020304" pitchFamily="18" charset="0"/>
              </a:rPr>
              <a:t>pygame.display.</a:t>
            </a:r>
            <a:r>
              <a:rPr lang="en-US" altLang="zh-CN" dirty="0">
                <a:solidFill>
                  <a:srgbClr val="000000"/>
                </a:solidFill>
                <a:cs typeface="Times New Roman" panose="02020603050405020304" pitchFamily="18" charset="0"/>
              </a:rPr>
              <a:t>flip</a:t>
            </a:r>
            <a:r>
              <a:rPr lang="zh-CN" altLang="zh-CN" dirty="0">
                <a:solidFill>
                  <a:srgbClr val="000000"/>
                </a:solidFill>
                <a:cs typeface="Times New Roman" panose="02020603050405020304" pitchFamily="18" charset="0"/>
              </a:rPr>
              <a:t>()</a:t>
            </a:r>
            <a:endParaRPr lang="zh-CN" altLang="zh-CN" dirty="0">
              <a:cs typeface="Times New Roman" panose="02020603050405020304" pitchFamily="18" charset="0"/>
            </a:endParaRPr>
          </a:p>
          <a:p>
            <a:pPr>
              <a:lnSpc>
                <a:spcPct val="150000"/>
              </a:lnSpc>
            </a:pPr>
            <a:endParaRPr lang="zh-CN" altLang="en-US" dirty="0"/>
          </a:p>
          <a:p>
            <a:endParaRPr lang="zh-CN" altLang="en-US" dirty="0"/>
          </a:p>
        </p:txBody>
      </p:sp>
    </p:spTree>
    <p:extLst>
      <p:ext uri="{BB962C8B-B14F-4D97-AF65-F5344CB8AC3E}">
        <p14:creationId xmlns:p14="http://schemas.microsoft.com/office/powerpoint/2010/main" val="3444682818"/>
      </p:ext>
    </p:extLst>
  </p:cSld>
  <p:clrMapOvr>
    <a:masterClrMapping/>
  </p:clrMapOvr>
  <p:transition>
    <p:cover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DDC38D5-6ECA-4F18-B6F2-629BB81865AC}"/>
              </a:ext>
            </a:extLst>
          </p:cNvPr>
          <p:cNvSpPr>
            <a:spLocks noGrp="1"/>
          </p:cNvSpPr>
          <p:nvPr>
            <p:ph idx="1"/>
          </p:nvPr>
        </p:nvSpPr>
        <p:spPr/>
        <p:txBody>
          <a:bodyPr/>
          <a:lstStyle/>
          <a:p>
            <a:r>
              <a:rPr lang="en-US" altLang="zh-CN" dirty="0" err="1"/>
              <a:t>rect</a:t>
            </a:r>
            <a:r>
              <a:rPr lang="zh-CN" altLang="en-US" dirty="0"/>
              <a:t>对象是用来存储矩形坐标的</a:t>
            </a:r>
            <a:r>
              <a:rPr lang="en-US" altLang="zh-CN" dirty="0" err="1"/>
              <a:t>pygame</a:t>
            </a:r>
            <a:r>
              <a:rPr lang="zh-CN" altLang="en-US" dirty="0"/>
              <a:t>对象。</a:t>
            </a:r>
            <a:endParaRPr lang="en-US" altLang="zh-CN" dirty="0"/>
          </a:p>
          <a:p>
            <a:r>
              <a:rPr lang="en-US" altLang="zh-CN" dirty="0" err="1"/>
              <a:t>rect</a:t>
            </a:r>
            <a:r>
              <a:rPr lang="zh-CN" altLang="en-US" dirty="0"/>
              <a:t>对象表示的是一个矩形区域，如下面的小飞机图像。</a:t>
            </a:r>
          </a:p>
          <a:p>
            <a:endParaRPr lang="zh-CN" altLang="en-US" dirty="0"/>
          </a:p>
        </p:txBody>
      </p:sp>
      <p:grpSp>
        <p:nvGrpSpPr>
          <p:cNvPr id="37" name="组合 36">
            <a:extLst>
              <a:ext uri="{FF2B5EF4-FFF2-40B4-BE49-F238E27FC236}">
                <a16:creationId xmlns:a16="http://schemas.microsoft.com/office/drawing/2014/main" id="{FC5DDA30-5649-47D5-A149-857E38205DDC}"/>
              </a:ext>
            </a:extLst>
          </p:cNvPr>
          <p:cNvGrpSpPr/>
          <p:nvPr/>
        </p:nvGrpSpPr>
        <p:grpSpPr>
          <a:xfrm>
            <a:off x="633103" y="2892743"/>
            <a:ext cx="4275054" cy="1928005"/>
            <a:chOff x="6110582" y="2054066"/>
            <a:chExt cx="5417935" cy="1336441"/>
          </a:xfrm>
        </p:grpSpPr>
        <p:sp>
          <p:nvSpPr>
            <p:cNvPr id="12" name="矩形 11">
              <a:extLst>
                <a:ext uri="{FF2B5EF4-FFF2-40B4-BE49-F238E27FC236}">
                  <a16:creationId xmlns:a16="http://schemas.microsoft.com/office/drawing/2014/main" id="{AB9E803C-C259-4FA1-A18F-C2C7F8E9408B}"/>
                </a:ext>
              </a:extLst>
            </p:cNvPr>
            <p:cNvSpPr/>
            <p:nvPr/>
          </p:nvSpPr>
          <p:spPr>
            <a:xfrm>
              <a:off x="6261167" y="2054066"/>
              <a:ext cx="3496615" cy="256011"/>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&lt;rect(0,  0,  102,  126)&gt;</a:t>
              </a:r>
            </a:p>
          </p:txBody>
        </p:sp>
        <p:cxnSp>
          <p:nvCxnSpPr>
            <p:cNvPr id="13" name="直接连接符 12">
              <a:extLst>
                <a:ext uri="{FF2B5EF4-FFF2-40B4-BE49-F238E27FC236}">
                  <a16:creationId xmlns:a16="http://schemas.microsoft.com/office/drawing/2014/main" id="{2E7ACC0A-7FEB-4B40-BC1A-F3F4225C9F54}"/>
                </a:ext>
              </a:extLst>
            </p:cNvPr>
            <p:cNvCxnSpPr/>
            <p:nvPr/>
          </p:nvCxnSpPr>
          <p:spPr>
            <a:xfrm>
              <a:off x="7234527" y="2308463"/>
              <a:ext cx="5956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95E7B09-358D-4FEB-BA9A-1987389FF104}"/>
                </a:ext>
              </a:extLst>
            </p:cNvPr>
            <p:cNvSpPr txBox="1"/>
            <p:nvPr/>
          </p:nvSpPr>
          <p:spPr>
            <a:xfrm>
              <a:off x="6110582" y="2569762"/>
              <a:ext cx="2866917" cy="352015"/>
            </a:xfrm>
            <a:prstGeom prst="rect">
              <a:avLst/>
            </a:prstGeom>
            <a:noFill/>
          </p:spPr>
          <p:txBody>
            <a:bodyPr wrap="none" rtlCol="0">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图像左上角的坐标点</a:t>
              </a:r>
            </a:p>
          </p:txBody>
        </p:sp>
        <p:cxnSp>
          <p:nvCxnSpPr>
            <p:cNvPr id="15" name="直接箭头连接符 14">
              <a:extLst>
                <a:ext uri="{FF2B5EF4-FFF2-40B4-BE49-F238E27FC236}">
                  <a16:creationId xmlns:a16="http://schemas.microsoft.com/office/drawing/2014/main" id="{6D39D956-8E4A-4C29-9ED3-D349B1A383AD}"/>
                </a:ext>
              </a:extLst>
            </p:cNvPr>
            <p:cNvCxnSpPr>
              <a:cxnSpLocks/>
            </p:cNvCxnSpPr>
            <p:nvPr/>
          </p:nvCxnSpPr>
          <p:spPr>
            <a:xfrm flipH="1">
              <a:off x="7234528" y="2308463"/>
              <a:ext cx="233672" cy="336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C5129D8-8ED8-41EC-BF44-92834AA9E0D0}"/>
                </a:ext>
              </a:extLst>
            </p:cNvPr>
            <p:cNvCxnSpPr>
              <a:cxnSpLocks/>
            </p:cNvCxnSpPr>
            <p:nvPr/>
          </p:nvCxnSpPr>
          <p:spPr>
            <a:xfrm>
              <a:off x="8099765" y="2308463"/>
              <a:ext cx="1180807" cy="16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E6D0719-AF5F-4202-AD41-139D4A7342C8}"/>
                </a:ext>
              </a:extLst>
            </p:cNvPr>
            <p:cNvSpPr txBox="1"/>
            <p:nvPr/>
          </p:nvSpPr>
          <p:spPr>
            <a:xfrm>
              <a:off x="8009474" y="3038492"/>
              <a:ext cx="3519043" cy="352015"/>
            </a:xfrm>
            <a:prstGeom prst="rect">
              <a:avLst/>
            </a:prstGeom>
            <a:noFill/>
          </p:spPr>
          <p:txBody>
            <a:bodyPr wrap="none" rtlCol="0">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图像的大小</a:t>
              </a:r>
              <a:r>
                <a:rPr lang="en-US" altLang="zh-CN" sz="1800" dirty="0">
                  <a:solidFill>
                    <a:srgbClr val="FF0000"/>
                  </a:solidFill>
                  <a:latin typeface="微软雅黑" panose="020B0503020204020204" pitchFamily="34" charset="-122"/>
                  <a:ea typeface="微软雅黑" panose="020B0503020204020204" pitchFamily="34" charset="-122"/>
                </a:rPr>
                <a:t>width*height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83ACD359-77E9-4F3C-818D-1EB7B8D75E3D}"/>
                </a:ext>
              </a:extLst>
            </p:cNvPr>
            <p:cNvCxnSpPr>
              <a:cxnSpLocks/>
            </p:cNvCxnSpPr>
            <p:nvPr/>
          </p:nvCxnSpPr>
          <p:spPr>
            <a:xfrm>
              <a:off x="8820439" y="2310077"/>
              <a:ext cx="322147" cy="746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FFBCF53E-D411-4703-B5B0-ADA176F70174}"/>
              </a:ext>
            </a:extLst>
          </p:cNvPr>
          <p:cNvGrpSpPr/>
          <p:nvPr/>
        </p:nvGrpSpPr>
        <p:grpSpPr>
          <a:xfrm>
            <a:off x="3753057" y="2871845"/>
            <a:ext cx="5151732" cy="3234261"/>
            <a:chOff x="459422" y="2056394"/>
            <a:chExt cx="5300193" cy="3234261"/>
          </a:xfrm>
        </p:grpSpPr>
        <p:pic>
          <p:nvPicPr>
            <p:cNvPr id="9" name="图片 8">
              <a:extLst>
                <a:ext uri="{FF2B5EF4-FFF2-40B4-BE49-F238E27FC236}">
                  <a16:creationId xmlns:a16="http://schemas.microsoft.com/office/drawing/2014/main" id="{E8C0B61A-388A-452C-947E-DF33E6D94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646" y="3044324"/>
              <a:ext cx="1295238" cy="1600000"/>
            </a:xfrm>
            <a:prstGeom prst="rect">
              <a:avLst/>
            </a:prstGeom>
            <a:ln w="12700">
              <a:solidFill>
                <a:schemeClr val="tx1"/>
              </a:solidFill>
            </a:ln>
          </p:spPr>
        </p:pic>
        <p:sp>
          <p:nvSpPr>
            <p:cNvPr id="10" name="文本框 9">
              <a:extLst>
                <a:ext uri="{FF2B5EF4-FFF2-40B4-BE49-F238E27FC236}">
                  <a16:creationId xmlns:a16="http://schemas.microsoft.com/office/drawing/2014/main" id="{C3ED0CFF-B014-4205-8788-7C857D61A43F}"/>
                </a:ext>
              </a:extLst>
            </p:cNvPr>
            <p:cNvSpPr txBox="1"/>
            <p:nvPr/>
          </p:nvSpPr>
          <p:spPr>
            <a:xfrm>
              <a:off x="459422" y="2056394"/>
              <a:ext cx="3612073" cy="369332"/>
            </a:xfrm>
            <a:prstGeom prst="rect">
              <a:avLst/>
            </a:prstGeom>
            <a:noFill/>
          </p:spPr>
          <p:txBody>
            <a:bodyPr wrap="none" rtlCol="0">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刚加载时，左上角坐标为（</a:t>
              </a:r>
              <a:r>
                <a:rPr lang="en-US" altLang="zh-CN" sz="1800" dirty="0">
                  <a:solidFill>
                    <a:srgbClr val="FF0000"/>
                  </a:solidFill>
                  <a:latin typeface="微软雅黑" panose="020B0503020204020204" pitchFamily="34" charset="-122"/>
                  <a:ea typeface="微软雅黑" panose="020B0503020204020204" pitchFamily="34" charset="-122"/>
                </a:rPr>
                <a:t>0,0</a:t>
              </a:r>
              <a:r>
                <a:rPr lang="zh-CN" altLang="en-US" sz="1800" dirty="0">
                  <a:solidFill>
                    <a:srgbClr val="FF0000"/>
                  </a:solidFill>
                  <a:latin typeface="微软雅黑" panose="020B0503020204020204" pitchFamily="34" charset="-122"/>
                  <a:ea typeface="微软雅黑" panose="020B0503020204020204" pitchFamily="34" charset="-122"/>
                </a:rPr>
                <a:t>）</a:t>
              </a:r>
            </a:p>
          </p:txBody>
        </p:sp>
        <p:cxnSp>
          <p:nvCxnSpPr>
            <p:cNvPr id="19" name="直接箭头连接符 18">
              <a:extLst>
                <a:ext uri="{FF2B5EF4-FFF2-40B4-BE49-F238E27FC236}">
                  <a16:creationId xmlns:a16="http://schemas.microsoft.com/office/drawing/2014/main" id="{9E69C230-2E20-4E24-9603-E5F24E535FA0}"/>
                </a:ext>
              </a:extLst>
            </p:cNvPr>
            <p:cNvCxnSpPr>
              <a:cxnSpLocks/>
            </p:cNvCxnSpPr>
            <p:nvPr/>
          </p:nvCxnSpPr>
          <p:spPr>
            <a:xfrm flipH="1" flipV="1">
              <a:off x="1298713" y="2423398"/>
              <a:ext cx="504933" cy="607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C069C42-2023-464E-AE7D-E16963954F20}"/>
                </a:ext>
              </a:extLst>
            </p:cNvPr>
            <p:cNvCxnSpPr/>
            <p:nvPr/>
          </p:nvCxnSpPr>
          <p:spPr>
            <a:xfrm>
              <a:off x="3172753" y="3044382"/>
              <a:ext cx="3445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FFDABF6-D4F0-49DA-B68F-FE107267D103}"/>
                </a:ext>
              </a:extLst>
            </p:cNvPr>
            <p:cNvCxnSpPr/>
            <p:nvPr/>
          </p:nvCxnSpPr>
          <p:spPr>
            <a:xfrm>
              <a:off x="3172752" y="4644324"/>
              <a:ext cx="3445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02799BB-7E68-4524-A4F1-0C595EE51B7F}"/>
                </a:ext>
              </a:extLst>
            </p:cNvPr>
            <p:cNvCxnSpPr>
              <a:cxnSpLocks/>
            </p:cNvCxnSpPr>
            <p:nvPr/>
          </p:nvCxnSpPr>
          <p:spPr>
            <a:xfrm flipH="1">
              <a:off x="3345031" y="3044324"/>
              <a:ext cx="1" cy="507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8C82DAB-32FB-44EF-B2B8-668BB58E9647}"/>
                </a:ext>
              </a:extLst>
            </p:cNvPr>
            <p:cNvCxnSpPr>
              <a:cxnSpLocks/>
            </p:cNvCxnSpPr>
            <p:nvPr/>
          </p:nvCxnSpPr>
          <p:spPr>
            <a:xfrm flipH="1" flipV="1">
              <a:off x="3339081" y="4136493"/>
              <a:ext cx="1" cy="507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0C1A0FE-EE8B-415F-8168-588259FE0703}"/>
                </a:ext>
              </a:extLst>
            </p:cNvPr>
            <p:cNvSpPr txBox="1"/>
            <p:nvPr/>
          </p:nvSpPr>
          <p:spPr>
            <a:xfrm>
              <a:off x="3153552" y="3670854"/>
              <a:ext cx="2606063" cy="369332"/>
            </a:xfrm>
            <a:prstGeom prst="rect">
              <a:avLst/>
            </a:prstGeom>
            <a:noFill/>
          </p:spPr>
          <p:txBody>
            <a:bodyPr wrap="none" rtlCol="0">
              <a:spAutoFit/>
            </a:bodyPr>
            <a:lstStyle/>
            <a:p>
              <a:r>
                <a:rPr lang="en-US" altLang="zh-CN" sz="1800" dirty="0">
                  <a:solidFill>
                    <a:srgbClr val="002060"/>
                  </a:solidFill>
                  <a:latin typeface="微软雅黑" panose="020B0503020204020204" pitchFamily="34" charset="-122"/>
                  <a:ea typeface="微软雅黑" panose="020B0503020204020204" pitchFamily="34" charset="-122"/>
                </a:rPr>
                <a:t>height = 126</a:t>
              </a:r>
              <a:r>
                <a:rPr lang="zh-CN" altLang="en-US" sz="1800" dirty="0">
                  <a:solidFill>
                    <a:srgbClr val="002060"/>
                  </a:solidFill>
                  <a:latin typeface="微软雅黑" panose="020B0503020204020204" pitchFamily="34" charset="-122"/>
                  <a:ea typeface="微软雅黑" panose="020B0503020204020204" pitchFamily="34" charset="-122"/>
                </a:rPr>
                <a:t>个像素点</a:t>
              </a:r>
            </a:p>
          </p:txBody>
        </p:sp>
        <p:cxnSp>
          <p:nvCxnSpPr>
            <p:cNvPr id="31" name="直接连接符 30">
              <a:extLst>
                <a:ext uri="{FF2B5EF4-FFF2-40B4-BE49-F238E27FC236}">
                  <a16:creationId xmlns:a16="http://schemas.microsoft.com/office/drawing/2014/main" id="{76774D66-E811-42CB-B231-81CDCA55C4BC}"/>
                </a:ext>
              </a:extLst>
            </p:cNvPr>
            <p:cNvCxnSpPr>
              <a:cxnSpLocks/>
            </p:cNvCxnSpPr>
            <p:nvPr/>
          </p:nvCxnSpPr>
          <p:spPr>
            <a:xfrm rot="5400000">
              <a:off x="1616972" y="4843108"/>
              <a:ext cx="3445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011AE87-2BFE-4D06-81BB-9D63C7F64F11}"/>
                </a:ext>
              </a:extLst>
            </p:cNvPr>
            <p:cNvCxnSpPr>
              <a:cxnSpLocks/>
            </p:cNvCxnSpPr>
            <p:nvPr/>
          </p:nvCxnSpPr>
          <p:spPr>
            <a:xfrm rot="5400000">
              <a:off x="2932088" y="4843108"/>
              <a:ext cx="3445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635D7EB-747D-437C-88AE-950D96456155}"/>
                </a:ext>
              </a:extLst>
            </p:cNvPr>
            <p:cNvCxnSpPr>
              <a:cxnSpLocks/>
            </p:cNvCxnSpPr>
            <p:nvPr/>
          </p:nvCxnSpPr>
          <p:spPr>
            <a:xfrm>
              <a:off x="1803646" y="4843107"/>
              <a:ext cx="263693"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171EC5-49C6-470A-81B9-F6DF10DF6639}"/>
                </a:ext>
              </a:extLst>
            </p:cNvPr>
            <p:cNvCxnSpPr>
              <a:cxnSpLocks/>
            </p:cNvCxnSpPr>
            <p:nvPr/>
          </p:nvCxnSpPr>
          <p:spPr>
            <a:xfrm flipH="1">
              <a:off x="2835191" y="4843106"/>
              <a:ext cx="263693"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82F41B0-D054-4CF6-A608-E87D66DDAFDF}"/>
                </a:ext>
              </a:extLst>
            </p:cNvPr>
            <p:cNvSpPr txBox="1"/>
            <p:nvPr/>
          </p:nvSpPr>
          <p:spPr>
            <a:xfrm>
              <a:off x="1526350" y="4644324"/>
              <a:ext cx="1873819" cy="646331"/>
            </a:xfrm>
            <a:prstGeom prst="rect">
              <a:avLst/>
            </a:prstGeom>
            <a:noFill/>
          </p:spPr>
          <p:txBody>
            <a:bodyPr wrap="none" rtlCol="0">
              <a:spAutoFit/>
            </a:bodyPr>
            <a:lstStyle/>
            <a:p>
              <a:pPr algn="ctr"/>
              <a:r>
                <a:rPr lang="en-US" altLang="zh-CN" sz="1800" dirty="0">
                  <a:solidFill>
                    <a:srgbClr val="002060"/>
                  </a:solidFill>
                  <a:latin typeface="微软雅黑" panose="020B0503020204020204" pitchFamily="34" charset="-122"/>
                  <a:ea typeface="微软雅黑" panose="020B0503020204020204" pitchFamily="34" charset="-122"/>
                </a:rPr>
                <a:t>width</a:t>
              </a:r>
            </a:p>
            <a:p>
              <a:pPr algn="ctr"/>
              <a:r>
                <a:rPr lang="en-US" altLang="zh-CN" sz="1800" dirty="0">
                  <a:solidFill>
                    <a:srgbClr val="002060"/>
                  </a:solidFill>
                  <a:latin typeface="微软雅黑" panose="020B0503020204020204" pitchFamily="34" charset="-122"/>
                  <a:ea typeface="微软雅黑" panose="020B0503020204020204" pitchFamily="34" charset="-122"/>
                </a:rPr>
                <a:t> = 102</a:t>
              </a:r>
              <a:r>
                <a:rPr lang="zh-CN" altLang="en-US" sz="1800" dirty="0">
                  <a:solidFill>
                    <a:srgbClr val="002060"/>
                  </a:solidFill>
                  <a:latin typeface="微软雅黑" panose="020B0503020204020204" pitchFamily="34" charset="-122"/>
                  <a:ea typeface="微软雅黑" panose="020B0503020204020204" pitchFamily="34" charset="-122"/>
                </a:rPr>
                <a:t>个像素点</a:t>
              </a:r>
            </a:p>
          </p:txBody>
        </p:sp>
      </p:grpSp>
      <p:sp>
        <p:nvSpPr>
          <p:cNvPr id="2" name="标题 1">
            <a:extLst>
              <a:ext uri="{FF2B5EF4-FFF2-40B4-BE49-F238E27FC236}">
                <a16:creationId xmlns:a16="http://schemas.microsoft.com/office/drawing/2014/main" id="{4A88C94D-CEE8-4BB2-B250-8001391101D7}"/>
              </a:ext>
            </a:extLst>
          </p:cNvPr>
          <p:cNvSpPr>
            <a:spLocks noGrp="1"/>
          </p:cNvSpPr>
          <p:nvPr>
            <p:ph type="title"/>
          </p:nvPr>
        </p:nvSpPr>
        <p:spPr/>
        <p:txBody>
          <a:bodyPr/>
          <a:lstStyle/>
          <a:p>
            <a:r>
              <a:rPr lang="en-US" altLang="zh-CN" dirty="0" err="1"/>
              <a:t>rect</a:t>
            </a:r>
            <a:r>
              <a:rPr lang="zh-CN" altLang="en-US" dirty="0"/>
              <a:t>对象</a:t>
            </a:r>
          </a:p>
        </p:txBody>
      </p:sp>
    </p:spTree>
    <p:extLst>
      <p:ext uri="{BB962C8B-B14F-4D97-AF65-F5344CB8AC3E}">
        <p14:creationId xmlns:p14="http://schemas.microsoft.com/office/powerpoint/2010/main" val="3820175033"/>
      </p:ext>
    </p:extLst>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B2DB41B-E9EF-4452-A36E-867C3F6D1DE1}"/>
              </a:ext>
            </a:extLst>
          </p:cNvPr>
          <p:cNvSpPr>
            <a:spLocks noGrp="1"/>
          </p:cNvSpPr>
          <p:nvPr>
            <p:ph idx="1"/>
          </p:nvPr>
        </p:nvSpPr>
        <p:spPr/>
        <p:txBody>
          <a:bodyPr/>
          <a:lstStyle/>
          <a:p>
            <a:pPr marL="214313" indent="-214313">
              <a:lnSpc>
                <a:spcPct val="150000"/>
              </a:lnSpc>
            </a:pPr>
            <a:r>
              <a:rPr lang="zh-CN" altLang="en-US" dirty="0"/>
              <a:t>一般来说在制定一个区域的时候，矩形是必须的，比如在屏幕的一部分画东西。在</a:t>
            </a:r>
            <a:r>
              <a:rPr lang="en-US" altLang="zh-CN" dirty="0" err="1"/>
              <a:t>pygame</a:t>
            </a:r>
            <a:r>
              <a:rPr lang="zh-CN" altLang="en-US" dirty="0"/>
              <a:t>中矩形对象极为常用，它的指定方法可以用一个四元素的元组，或者两个二元素的元组，前两个数为左上坐标，后两位为图像的</a:t>
            </a:r>
            <a:r>
              <a:rPr lang="en-US" altLang="zh-CN" dirty="0"/>
              <a:t>width(</a:t>
            </a:r>
            <a:r>
              <a:rPr lang="zh-CN" altLang="en-US" dirty="0"/>
              <a:t>宽</a:t>
            </a:r>
            <a:r>
              <a:rPr lang="en-US" altLang="zh-CN" dirty="0"/>
              <a:t>)*height(</a:t>
            </a:r>
            <a:r>
              <a:rPr lang="zh-CN" altLang="en-US" dirty="0"/>
              <a:t>高</a:t>
            </a:r>
            <a:r>
              <a:rPr lang="en-US" altLang="zh-CN" dirty="0"/>
              <a:t>)</a:t>
            </a:r>
            <a:r>
              <a:rPr lang="zh-CN" altLang="en-US" dirty="0"/>
              <a:t>。</a:t>
            </a:r>
            <a:endParaRPr lang="en-US" altLang="zh-CN" dirty="0"/>
          </a:p>
          <a:p>
            <a:pPr lvl="1">
              <a:lnSpc>
                <a:spcPct val="150000"/>
              </a:lnSpc>
            </a:pPr>
            <a:r>
              <a:rPr lang="en-US" altLang="zh-CN" dirty="0" err="1"/>
              <a:t>Rect</a:t>
            </a:r>
            <a:r>
              <a:rPr lang="en-US" altLang="zh-CN" dirty="0"/>
              <a:t>(left, top, width, height) -&gt; </a:t>
            </a:r>
            <a:r>
              <a:rPr lang="en-US" altLang="zh-CN" dirty="0" err="1"/>
              <a:t>Rect</a:t>
            </a:r>
            <a:endParaRPr lang="en-US" altLang="zh-CN" dirty="0"/>
          </a:p>
          <a:p>
            <a:pPr lvl="1">
              <a:lnSpc>
                <a:spcPct val="150000"/>
              </a:lnSpc>
            </a:pPr>
            <a:r>
              <a:rPr lang="en-US" altLang="zh-CN" dirty="0" err="1"/>
              <a:t>Rect</a:t>
            </a:r>
            <a:r>
              <a:rPr lang="en-US" altLang="zh-CN" dirty="0"/>
              <a:t>((left, top), (width, height)) -&gt; </a:t>
            </a:r>
            <a:r>
              <a:rPr lang="en-US" altLang="zh-CN" dirty="0" err="1"/>
              <a:t>Rect</a:t>
            </a:r>
            <a:endParaRPr lang="en-US" altLang="zh-CN" dirty="0"/>
          </a:p>
          <a:p>
            <a:pPr lvl="1">
              <a:lnSpc>
                <a:spcPct val="150000"/>
              </a:lnSpc>
            </a:pPr>
            <a:r>
              <a:rPr lang="en-US" altLang="zh-CN" dirty="0" err="1"/>
              <a:t>Rect</a:t>
            </a:r>
            <a:r>
              <a:rPr lang="en-US" altLang="zh-CN" dirty="0"/>
              <a:t>(object) -&gt; </a:t>
            </a:r>
            <a:r>
              <a:rPr lang="en-US" altLang="zh-CN" dirty="0" err="1"/>
              <a:t>Rect</a:t>
            </a:r>
            <a:endParaRPr lang="en-US" altLang="zh-CN" dirty="0"/>
          </a:p>
          <a:p>
            <a:pPr marL="214313" indent="-214313">
              <a:lnSpc>
                <a:spcPct val="150000"/>
              </a:lnSpc>
            </a:pPr>
            <a:r>
              <a:rPr lang="zh-CN" altLang="en-US" dirty="0"/>
              <a:t>一旦有了</a:t>
            </a:r>
            <a:r>
              <a:rPr lang="en-US" altLang="zh-CN" dirty="0" err="1"/>
              <a:t>Rect</a:t>
            </a:r>
            <a:r>
              <a:rPr lang="zh-CN" altLang="en-US" dirty="0"/>
              <a:t>对象，我们就可以对其做很多操作，比如调整位置和大小，判断一个点是否在其中等等。</a:t>
            </a:r>
          </a:p>
          <a:p>
            <a:endParaRPr lang="zh-CN" altLang="en-US" dirty="0"/>
          </a:p>
        </p:txBody>
      </p:sp>
    </p:spTree>
    <p:extLst>
      <p:ext uri="{BB962C8B-B14F-4D97-AF65-F5344CB8AC3E}">
        <p14:creationId xmlns:p14="http://schemas.microsoft.com/office/powerpoint/2010/main" val="4192015359"/>
      </p:ext>
    </p:extLst>
  </p:cSld>
  <p:clrMapOvr>
    <a:masterClrMapping/>
  </p:clrMapOvr>
  <p:transition>
    <p:cover dir="r"/>
  </p:transition>
</p:sld>
</file>

<file path=ppt/theme/theme1.xml><?xml version="1.0" encoding="utf-8"?>
<a:theme xmlns:a="http://schemas.openxmlformats.org/drawingml/2006/main" name="Pygame_PPT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ygame_PPT主题" id="{57035865-9BDC-49E3-ABCB-D693C3BF4B87}" vid="{BD9D717E-3A7D-48E4-BE07-F5C077650D58}"/>
    </a:ext>
  </a:extLst>
</a:theme>
</file>

<file path=docProps/app.xml><?xml version="1.0" encoding="utf-8"?>
<Properties xmlns="http://schemas.openxmlformats.org/officeDocument/2006/extended-properties" xmlns:vt="http://schemas.openxmlformats.org/officeDocument/2006/docPropsVTypes">
  <Template>Pygame_PPT主题</Template>
  <TotalTime>1224</TotalTime>
  <Words>1410</Words>
  <Application>Microsoft Office PowerPoint</Application>
  <PresentationFormat>全屏显示(4:3)</PresentationFormat>
  <Paragraphs>109</Paragraphs>
  <Slides>20</Slides>
  <Notes>0</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等线</vt:lpstr>
      <vt:lpstr>等线 Light</vt:lpstr>
      <vt:lpstr>微软雅黑</vt:lpstr>
      <vt:lpstr>雅痞-简</vt:lpstr>
      <vt:lpstr>Arial</vt:lpstr>
      <vt:lpstr>Calibri</vt:lpstr>
      <vt:lpstr>Calibri Light</vt:lpstr>
      <vt:lpstr>Times New Roman</vt:lpstr>
      <vt:lpstr>Pygame_PPT主题</vt:lpstr>
      <vt:lpstr>第02章 surface对象、rect对象</vt:lpstr>
      <vt:lpstr>Surface对象</vt:lpstr>
      <vt:lpstr>创建surface对象</vt:lpstr>
      <vt:lpstr>图像显示</vt:lpstr>
      <vt:lpstr>PowerPoint 演示文稿</vt:lpstr>
      <vt:lpstr>PowerPoint 演示文稿</vt:lpstr>
      <vt:lpstr>PowerPoint 演示文稿</vt:lpstr>
      <vt:lpstr>rect对象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time模块</vt:lpstr>
      <vt:lpstr>pygame.time.wait()</vt:lpstr>
      <vt:lpstr>pygame.time.delay()</vt:lpstr>
      <vt:lpstr>pygame.time.Clock()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某雪之</cp:lastModifiedBy>
  <cp:revision>133</cp:revision>
  <dcterms:created xsi:type="dcterms:W3CDTF">2017-06-13T10:18:02Z</dcterms:created>
  <dcterms:modified xsi:type="dcterms:W3CDTF">2018-03-11T02:36:08Z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